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4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5.xml" ContentType="application/vnd.openxmlformats-officedocument.presentationml.tag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ags/tag6.xml" ContentType="application/vnd.openxmlformats-officedocument.presentationml.tags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tags/tag7.xml" ContentType="application/vnd.openxmlformats-officedocument.presentationml.tags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tags/tag8.xml" ContentType="application/vnd.openxmlformats-officedocument.presentationml.tags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tags/tag9.xml" ContentType="application/vnd.openxmlformats-officedocument.presentationml.tags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tags/tag10.xml" ContentType="application/vnd.openxmlformats-officedocument.presentationml.tags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tags/tag11.xml" ContentType="application/vnd.openxmlformats-officedocument.presentationml.tags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6"/>
  </p:notesMasterIdLst>
  <p:handoutMasterIdLst>
    <p:handoutMasterId r:id="rId47"/>
  </p:handoutMasterIdLst>
  <p:sldIdLst>
    <p:sldId id="326" r:id="rId2"/>
    <p:sldId id="335" r:id="rId3"/>
    <p:sldId id="327" r:id="rId4"/>
    <p:sldId id="336" r:id="rId5"/>
    <p:sldId id="315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328" r:id="rId20"/>
    <p:sldId id="274" r:id="rId21"/>
    <p:sldId id="275" r:id="rId22"/>
    <p:sldId id="329" r:id="rId23"/>
    <p:sldId id="277" r:id="rId24"/>
    <p:sldId id="278" r:id="rId25"/>
    <p:sldId id="279" r:id="rId26"/>
    <p:sldId id="280" r:id="rId27"/>
    <p:sldId id="330" r:id="rId28"/>
    <p:sldId id="282" r:id="rId29"/>
    <p:sldId id="331" r:id="rId30"/>
    <p:sldId id="284" r:id="rId31"/>
    <p:sldId id="285" r:id="rId32"/>
    <p:sldId id="332" r:id="rId33"/>
    <p:sldId id="287" r:id="rId34"/>
    <p:sldId id="288" r:id="rId35"/>
    <p:sldId id="333" r:id="rId36"/>
    <p:sldId id="290" r:id="rId37"/>
    <p:sldId id="291" r:id="rId38"/>
    <p:sldId id="334" r:id="rId39"/>
    <p:sldId id="293" r:id="rId40"/>
    <p:sldId id="294" r:id="rId41"/>
    <p:sldId id="295" r:id="rId42"/>
    <p:sldId id="337" r:id="rId43"/>
    <p:sldId id="303" r:id="rId44"/>
    <p:sldId id="338" r:id="rId45"/>
  </p:sldIdLst>
  <p:sldSz cx="9144000" cy="5715000" type="screen16x10"/>
  <p:notesSz cx="6797675" cy="9926638"/>
  <p:custDataLst>
    <p:tags r:id="rId4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3" orient="horz" pos="180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50A0"/>
    <a:srgbClr val="92C14E"/>
    <a:srgbClr val="808799"/>
    <a:srgbClr val="FFEDBF"/>
    <a:srgbClr val="FFD7C1"/>
    <a:srgbClr val="D9DBE1"/>
    <a:srgbClr val="00B1C2"/>
    <a:srgbClr val="EE4639"/>
    <a:srgbClr val="FDC212"/>
    <a:srgbClr val="FE7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87" autoAdjust="0"/>
    <p:restoredTop sz="95097" autoAdjust="0"/>
  </p:normalViewPr>
  <p:slideViewPr>
    <p:cSldViewPr snapToGrid="0" snapToObjects="1" showGuides="1">
      <p:cViewPr varScale="1">
        <p:scale>
          <a:sx n="116" d="100"/>
          <a:sy n="116" d="100"/>
        </p:scale>
        <p:origin x="864" y="72"/>
      </p:cViewPr>
      <p:guideLst>
        <p:guide pos="2880"/>
        <p:guide orient="horz" pos="180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gs" Target="tags/tag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932DC7-834F-6148-86AF-F72164F7FFC1}" type="datetimeFigureOut">
              <a:rPr lang="es-ES" smtClean="0"/>
              <a:t>03/04/2025</a:t>
            </a:fld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EA6FD5-E31A-6D44-BE80-5A94AC694FC0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265184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5.jpg>
</file>

<file path=ppt/media/image16.jpeg>
</file>

<file path=ppt/media/image17.jpeg>
</file>

<file path=ppt/media/image18.jpg>
</file>

<file path=ppt/media/image19.jpeg>
</file>

<file path=ppt/media/image20.png>
</file>

<file path=ppt/media/image21.png>
</file>

<file path=ppt/media/image23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1.png>
</file>

<file path=ppt/media/image42.jpeg>
</file>

<file path=ppt/media/image43.png>
</file>

<file path=ppt/media/image45.png>
</file>

<file path=ppt/media/image5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DF1720-AE80-4069-8D89-2C76E8AFD874}" type="datetimeFigureOut">
              <a:rPr lang="es-PE" smtClean="0"/>
              <a:t>3/04/2025</a:t>
            </a:fld>
            <a:endParaRPr lang="es-PE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594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6700CA-E45F-416D-B659-25554F846B43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248527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1384612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" name="Google Shape;17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5" name="Google Shape;18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4" name="Google Shape;19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5" name="Google Shape;20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3" name="Google Shape;21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2" name="Google Shape;222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719138" y="1241425"/>
            <a:ext cx="5359400" cy="3349625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19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7317739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6" name="Google Shape;23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5" name="Google Shape;24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719138" y="1241425"/>
            <a:ext cx="5359400" cy="3349625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22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1130842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719138" y="1241425"/>
            <a:ext cx="5359400" cy="3349625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5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13445410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9" name="Google Shape;259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7" name="Google Shape;267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6" name="Google Shape;276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5" name="Google Shape;285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719138" y="1241425"/>
            <a:ext cx="5359400" cy="3349625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27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5034677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9" name="Google Shape;299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719138" y="1241425"/>
            <a:ext cx="5359400" cy="3349625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29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52270574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3" name="Google Shape;313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0" name="Google Shape;320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719138" y="1241425"/>
            <a:ext cx="5359400" cy="3349625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32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2187375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9" name="Google Shape;1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4" name="Google Shape;334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2" name="Google Shape;342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719138" y="1241425"/>
            <a:ext cx="5359400" cy="3349625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35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77440395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6" name="Google Shape;356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4" name="Google Shape;364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719138" y="1241425"/>
            <a:ext cx="5359400" cy="3349625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38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07485191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8" name="Google Shape;378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7" name="Google Shape;387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6" name="Google Shape;396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719138" y="1241425"/>
            <a:ext cx="5359400" cy="3349625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rtl="0">
              <a:buFont typeface="+mj-lt"/>
              <a:buNone/>
            </a:pPr>
            <a:endParaRPr lang="es-PE" sz="12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43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1344541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8" name="Google Shape;12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6" name="Google Shape;13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2" name="Google Shape;15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0" name="Google Shape;16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8" name="Google Shape;16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3085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2943131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0211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ítulo y objetos" userDrawn="1">
  <p:cSld name="1_Título y objeto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4537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userDrawn="1">
  <p:cSld name="Dos objeto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6969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>
            <a:extLst>
              <a:ext uri="{FF2B5EF4-FFF2-40B4-BE49-F238E27FC236}">
                <a16:creationId xmlns:a16="http://schemas.microsoft.com/office/drawing/2014/main" id="{67C7CD7E-5BBB-A04D-B8FF-2D7B8C217038}"/>
              </a:ext>
            </a:extLst>
          </p:cNvPr>
          <p:cNvSpPr/>
          <p:nvPr userDrawn="1"/>
        </p:nvSpPr>
        <p:spPr>
          <a:xfrm>
            <a:off x="7379148" y="5371562"/>
            <a:ext cx="1369286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_tradnl" sz="600" b="0" i="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© ISIL. Todos los derechos reservados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E0916DC2-7AD3-DD45-A6A0-5FE1EC19E907}"/>
              </a:ext>
            </a:extLst>
          </p:cNvPr>
          <p:cNvSpPr txBox="1"/>
          <p:nvPr userDrawn="1"/>
        </p:nvSpPr>
        <p:spPr>
          <a:xfrm>
            <a:off x="876300" y="5340784"/>
            <a:ext cx="168187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" b="0" i="0" u="none" strike="noStrike" cap="none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PROGRAMACIÓN WEB I  •  TEMA 01</a:t>
            </a:r>
            <a:endParaRPr lang="es-ES" sz="800" dirty="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A4740861-6753-8A44-9677-9C5A4167C261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6316" y="5349405"/>
            <a:ext cx="369984" cy="20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932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2" r:id="rId3"/>
    <p:sldLayoutId id="2147483663" r:id="rId4"/>
    <p:sldLayoutId id="2147483664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orient="horz" pos="1800" userDrawn="1">
          <p15:clr>
            <a:srgbClr val="F26B43"/>
          </p15:clr>
        </p15:guide>
        <p15:guide id="3" pos="2767" userDrawn="1">
          <p15:clr>
            <a:srgbClr val="F26B43"/>
          </p15:clr>
        </p15:guide>
        <p15:guide id="4" pos="2993" userDrawn="1">
          <p15:clr>
            <a:srgbClr val="F26B43"/>
          </p15:clr>
        </p15:guide>
        <p15:guide id="5" pos="295" userDrawn="1">
          <p15:clr>
            <a:srgbClr val="F26B43"/>
          </p15:clr>
        </p15:guide>
        <p15:guide id="6" pos="431" userDrawn="1">
          <p15:clr>
            <a:srgbClr val="F26B43"/>
          </p15:clr>
        </p15:guide>
        <p15:guide id="7" pos="5465" userDrawn="1">
          <p15:clr>
            <a:srgbClr val="F26B43"/>
          </p15:clr>
        </p15:guide>
        <p15:guide id="8" orient="horz" pos="303" userDrawn="1">
          <p15:clr>
            <a:srgbClr val="F26B43"/>
          </p15:clr>
        </p15:guide>
        <p15:guide id="9" orient="horz" pos="575" userDrawn="1">
          <p15:clr>
            <a:srgbClr val="F26B43"/>
          </p15:clr>
        </p15:guide>
        <p15:guide id="10" orient="horz" pos="329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emf"/><Relationship Id="rId5" Type="http://schemas.openxmlformats.org/officeDocument/2006/relationships/image" Target="../media/image23.png"/><Relationship Id="rId4" Type="http://schemas.openxmlformats.org/officeDocument/2006/relationships/image" Target="../media/image22.emf"/><Relationship Id="rId9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6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4" Type="http://schemas.openxmlformats.org/officeDocument/2006/relationships/image" Target="../media/image6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4" Type="http://schemas.openxmlformats.org/officeDocument/2006/relationships/image" Target="../media/image6.em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4" Type="http://schemas.openxmlformats.org/officeDocument/2006/relationships/image" Target="../media/image6.emf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4" Type="http://schemas.openxmlformats.org/officeDocument/2006/relationships/image" Target="../media/image6.emf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5" Type="http://schemas.openxmlformats.org/officeDocument/2006/relationships/image" Target="../media/image45.png"/><Relationship Id="rId4" Type="http://schemas.openxmlformats.org/officeDocument/2006/relationships/image" Target="../media/image44.emf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F58260EC-A4C3-EA4A-BA31-D8FE19E41054}"/>
              </a:ext>
            </a:extLst>
          </p:cNvPr>
          <p:cNvSpPr/>
          <p:nvPr/>
        </p:nvSpPr>
        <p:spPr>
          <a:xfrm>
            <a:off x="182879" y="5120640"/>
            <a:ext cx="4304965" cy="4620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E0C5E22-FB8B-0F4A-9E8D-5064FC70CD81}"/>
              </a:ext>
            </a:extLst>
          </p:cNvPr>
          <p:cNvSpPr txBox="1"/>
          <p:nvPr/>
        </p:nvSpPr>
        <p:spPr>
          <a:xfrm>
            <a:off x="503238" y="808689"/>
            <a:ext cx="3104743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ES_tradnl" sz="900" b="1" dirty="0">
                <a:solidFill>
                  <a:schemeClr val="bg1">
                    <a:lumMod val="50000"/>
                  </a:schemeClr>
                </a:solidFill>
                <a:latin typeface="Calibri" charset="0"/>
                <a:cs typeface="Calibri" charset="0"/>
              </a:rPr>
              <a:t>PROGRAMACIÓN WEB I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94F6C0FC-2DEC-0B48-99B7-7B1C50E907B2}"/>
              </a:ext>
            </a:extLst>
          </p:cNvPr>
          <p:cNvSpPr/>
          <p:nvPr/>
        </p:nvSpPr>
        <p:spPr>
          <a:xfrm>
            <a:off x="503239" y="2177570"/>
            <a:ext cx="3213718" cy="8309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s-PE" sz="2000" dirty="0">
                <a:latin typeface="Graphik-Medium" charset="0"/>
                <a:ea typeface="Graphik-Medium" charset="0"/>
                <a:cs typeface="Graphik-Medium" charset="0"/>
              </a:rPr>
              <a:t>CREACIÓN DE UNA </a:t>
            </a:r>
            <a:br>
              <a:rPr lang="es-PE" sz="2000" dirty="0">
                <a:latin typeface="Graphik-Medium" charset="0"/>
                <a:ea typeface="Graphik-Medium" charset="0"/>
                <a:cs typeface="Graphik-Medium" charset="0"/>
              </a:rPr>
            </a:br>
            <a:r>
              <a:rPr lang="es-PE" sz="2000" b="1" dirty="0">
                <a:latin typeface="Graphik Bold" charset="0"/>
                <a:ea typeface="Graphik Bold" charset="0"/>
                <a:cs typeface="Graphik Bold" charset="0"/>
              </a:rPr>
              <a:t>BASE DE DATOS Y UN SERVICIO WEB CON PHP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ACCC3522-138E-7E4C-A466-73A3EA788537}"/>
              </a:ext>
            </a:extLst>
          </p:cNvPr>
          <p:cNvSpPr/>
          <p:nvPr/>
        </p:nvSpPr>
        <p:spPr>
          <a:xfrm>
            <a:off x="503238" y="3219842"/>
            <a:ext cx="2845526" cy="20127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77800" indent="-177800">
              <a:lnSpc>
                <a:spcPct val="120000"/>
              </a:lnSpc>
              <a:buClr>
                <a:srgbClr val="82C1B2"/>
              </a:buClr>
              <a:buSzPct val="100000"/>
              <a:buFont typeface="Arial"/>
              <a:buChar char="•"/>
            </a:pPr>
            <a:r>
              <a:rPr lang="es-PE" sz="1000" dirty="0">
                <a:latin typeface="Graphik-Medium" charset="0"/>
              </a:rPr>
              <a:t>Instalación de un servidor web local que incluya Apache, PHP y MySQL</a:t>
            </a:r>
          </a:p>
          <a:p>
            <a:pPr marL="177800" indent="-177800">
              <a:lnSpc>
                <a:spcPct val="120000"/>
              </a:lnSpc>
              <a:buClr>
                <a:srgbClr val="82C1B2"/>
              </a:buClr>
              <a:buSzPct val="100000"/>
              <a:buFont typeface="Arial"/>
              <a:buChar char="•"/>
            </a:pPr>
            <a:r>
              <a:rPr lang="es-PE" sz="1000" dirty="0">
                <a:latin typeface="Graphik-Medium" charset="0"/>
              </a:rPr>
              <a:t>Creación de una base de datos</a:t>
            </a:r>
          </a:p>
          <a:p>
            <a:pPr marL="177800" indent="-177800">
              <a:lnSpc>
                <a:spcPct val="120000"/>
              </a:lnSpc>
              <a:buClr>
                <a:srgbClr val="82C1B2"/>
              </a:buClr>
              <a:buSzPct val="100000"/>
              <a:buFont typeface="Arial"/>
              <a:buChar char="•"/>
            </a:pPr>
            <a:r>
              <a:rPr lang="es-PE" sz="1000" dirty="0">
                <a:latin typeface="Graphik-Medium" charset="0"/>
              </a:rPr>
              <a:t>Creación de tablas</a:t>
            </a:r>
          </a:p>
          <a:p>
            <a:pPr marL="177800" indent="-177800">
              <a:lnSpc>
                <a:spcPct val="120000"/>
              </a:lnSpc>
              <a:buClr>
                <a:srgbClr val="82C1B2"/>
              </a:buClr>
              <a:buSzPct val="100000"/>
              <a:buFont typeface="Arial"/>
              <a:buChar char="•"/>
            </a:pPr>
            <a:r>
              <a:rPr lang="es-PE" sz="1000" dirty="0">
                <a:latin typeface="Graphik-Medium" charset="0"/>
              </a:rPr>
              <a:t>Migración de una base de datos</a:t>
            </a:r>
          </a:p>
          <a:p>
            <a:pPr marL="177800" indent="-177800">
              <a:lnSpc>
                <a:spcPct val="120000"/>
              </a:lnSpc>
              <a:buClr>
                <a:srgbClr val="82C1B2"/>
              </a:buClr>
              <a:buSzPct val="100000"/>
              <a:buFont typeface="Arial"/>
              <a:buChar char="•"/>
            </a:pPr>
            <a:r>
              <a:rPr lang="es-PE" sz="1000" dirty="0">
                <a:latin typeface="Graphik-Medium" charset="0"/>
              </a:rPr>
              <a:t>Consultas SQL SELECT simples </a:t>
            </a:r>
          </a:p>
          <a:p>
            <a:pPr marL="177800" indent="-177800">
              <a:lnSpc>
                <a:spcPct val="120000"/>
              </a:lnSpc>
              <a:buClr>
                <a:srgbClr val="82C1B2"/>
              </a:buClr>
              <a:buSzPct val="100000"/>
              <a:buFont typeface="Arial"/>
              <a:buChar char="•"/>
            </a:pPr>
            <a:r>
              <a:rPr lang="es-PE" sz="1000" dirty="0">
                <a:latin typeface="Graphik-Medium" charset="0"/>
              </a:rPr>
              <a:t>Creación de un proyecto PHP</a:t>
            </a:r>
          </a:p>
          <a:p>
            <a:pPr marL="177800" indent="-177800">
              <a:lnSpc>
                <a:spcPct val="120000"/>
              </a:lnSpc>
              <a:buClr>
                <a:srgbClr val="82C1B2"/>
              </a:buClr>
              <a:buSzPct val="100000"/>
              <a:buFont typeface="Arial"/>
              <a:buChar char="•"/>
            </a:pPr>
            <a:r>
              <a:rPr lang="es-PE" sz="1000" dirty="0">
                <a:latin typeface="Graphik-Medium" charset="0"/>
              </a:rPr>
              <a:t>Conexión con la base de datos y ejecución de consultas de la base de datos</a:t>
            </a:r>
          </a:p>
          <a:p>
            <a:pPr marL="177800" indent="-177800">
              <a:lnSpc>
                <a:spcPct val="120000"/>
              </a:lnSpc>
              <a:buClr>
                <a:srgbClr val="82C1B2"/>
              </a:buClr>
              <a:buSzPct val="100000"/>
              <a:buFont typeface="Arial"/>
              <a:buChar char="•"/>
            </a:pPr>
            <a:r>
              <a:rPr lang="es-PE" sz="1000" dirty="0">
                <a:latin typeface="Graphik-Medium" charset="0"/>
              </a:rPr>
              <a:t>Generación de contenido JSON de una consulta de la base de datos</a:t>
            </a:r>
            <a:endParaRPr lang="es-ES" sz="1000" dirty="0">
              <a:latin typeface="Graphik-Medium" charset="0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0BAEE96-F92C-B14D-8A14-E67AEA51F309}"/>
              </a:ext>
            </a:extLst>
          </p:cNvPr>
          <p:cNvSpPr txBox="1"/>
          <p:nvPr/>
        </p:nvSpPr>
        <p:spPr>
          <a:xfrm>
            <a:off x="743902" y="1819386"/>
            <a:ext cx="145764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ES_tradnl" sz="2000" b="1" dirty="0">
                <a:solidFill>
                  <a:srgbClr val="82C1B2"/>
                </a:solidFill>
                <a:latin typeface="Calibri" charset="0"/>
                <a:ea typeface="Calibri" charset="0"/>
                <a:cs typeface="Calibri" charset="0"/>
              </a:rPr>
              <a:t>TEMA 01</a:t>
            </a:r>
          </a:p>
        </p:txBody>
      </p:sp>
      <p:pic>
        <p:nvPicPr>
          <p:cNvPr id="30" name="Imagen 29">
            <a:extLst>
              <a:ext uri="{FF2B5EF4-FFF2-40B4-BE49-F238E27FC236}">
                <a16:creationId xmlns:a16="http://schemas.microsoft.com/office/drawing/2014/main" id="{C90508DC-901C-3E42-9699-BD7C0C2CD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464" y="1883411"/>
            <a:ext cx="166865" cy="170453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36F0E9FC-0D49-B64A-9532-F27274E329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2850" y="0"/>
            <a:ext cx="539115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688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"/>
          <p:cNvSpPr txBox="1">
            <a:spLocks noGrp="1"/>
          </p:cNvSpPr>
          <p:nvPr>
            <p:ph type="body" idx="4294967295"/>
          </p:nvPr>
        </p:nvSpPr>
        <p:spPr>
          <a:xfrm>
            <a:off x="503238" y="912813"/>
            <a:ext cx="2948799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r>
              <a:rPr lang="es-PE" sz="1600" b="1" cap="none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SERVIDOR WEB LOCAL</a:t>
            </a:r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Apache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Internet Information Server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NGINX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Node.js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01DE1F7-74C9-B04C-816B-72C4D1842657}"/>
              </a:ext>
            </a:extLst>
          </p:cNvPr>
          <p:cNvSpPr/>
          <p:nvPr/>
        </p:nvSpPr>
        <p:spPr>
          <a:xfrm>
            <a:off x="503238" y="376232"/>
            <a:ext cx="440127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INSTALACIÓN DE UN SERVIDOR WEB LOCAL QUE INCLUYA APACHE, PHP Y MYSQL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124B259-14F2-2B4E-B8AA-28F77576BC2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785766" y="914401"/>
            <a:ext cx="5358234" cy="431958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0"/>
          <p:cNvSpPr txBox="1">
            <a:spLocks noGrp="1"/>
          </p:cNvSpPr>
          <p:nvPr>
            <p:ph type="body" idx="4294967295"/>
          </p:nvPr>
        </p:nvSpPr>
        <p:spPr>
          <a:xfrm>
            <a:off x="503238" y="912813"/>
            <a:ext cx="1524036" cy="2046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r>
              <a:rPr lang="es-PE" sz="1600" b="1" cap="none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BASE DE DATOS</a:t>
            </a:r>
            <a:endParaRPr lang="es-PE" sz="105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Entre otros: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Oracle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MySQL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SQL Server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PostgreSQL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MongoDB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MariaDB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A366312-55C1-A348-9020-9C9B8B3DDDD3}"/>
              </a:ext>
            </a:extLst>
          </p:cNvPr>
          <p:cNvSpPr/>
          <p:nvPr/>
        </p:nvSpPr>
        <p:spPr>
          <a:xfrm>
            <a:off x="503238" y="376232"/>
            <a:ext cx="440127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INSTALACIÓN DE UN SERVIDOR WEB LOCAL QUE INCLUYA APACHE, PHP Y MYSQL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72F66F6-6A17-DF47-9301-5510F76A8F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558"/>
          <a:stretch/>
        </p:blipFill>
        <p:spPr>
          <a:xfrm>
            <a:off x="2806995" y="912813"/>
            <a:ext cx="6337005" cy="43211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1"/>
          <p:cNvSpPr txBox="1">
            <a:spLocks noGrp="1"/>
          </p:cNvSpPr>
          <p:nvPr>
            <p:ph type="body" idx="4294967295"/>
          </p:nvPr>
        </p:nvSpPr>
        <p:spPr>
          <a:xfrm>
            <a:off x="4751388" y="912813"/>
            <a:ext cx="3882287" cy="2785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r>
              <a:rPr lang="es-PE" sz="16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LENGUAJES DE PROGRAMACIÓN EN EL LADO DEL SERVIDOR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Entre otros: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PHP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C#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Ruby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Java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JavaScript (En el lado del servidor </a:t>
            </a:r>
            <a:b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con Node.JS)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Scala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Python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03C1E9D-5437-4B4A-BA9E-5657A53463A1}"/>
              </a:ext>
            </a:extLst>
          </p:cNvPr>
          <p:cNvSpPr/>
          <p:nvPr/>
        </p:nvSpPr>
        <p:spPr>
          <a:xfrm>
            <a:off x="503238" y="376232"/>
            <a:ext cx="440127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INSTALACIÓN DE UN SERVIDOR WEB LOCAL QUE INCLUYA APACHE, PHP Y MYSQL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FF10E01-0750-4A48-ACB1-3C0801EFE0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73" r="35483"/>
          <a:stretch/>
        </p:blipFill>
        <p:spPr>
          <a:xfrm>
            <a:off x="468313" y="912813"/>
            <a:ext cx="3924300" cy="43211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2"/>
          <p:cNvSpPr txBox="1">
            <a:spLocks noGrp="1"/>
          </p:cNvSpPr>
          <p:nvPr>
            <p:ph type="body" idx="4294967295"/>
          </p:nvPr>
        </p:nvSpPr>
        <p:spPr>
          <a:xfrm>
            <a:off x="495481" y="1483237"/>
            <a:ext cx="3190472" cy="696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PHP es el lenguaje de servidor más empleado en el mundo para aplicaciones web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81" name="Google Shape;181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33848" y="1019269"/>
            <a:ext cx="3941840" cy="3676461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1AAC320-88B9-3F4A-B4F8-51A30DE52D6B}"/>
              </a:ext>
            </a:extLst>
          </p:cNvPr>
          <p:cNvSpPr/>
          <p:nvPr/>
        </p:nvSpPr>
        <p:spPr>
          <a:xfrm>
            <a:off x="503238" y="376232"/>
            <a:ext cx="440127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INSTALACIÓN DE UN SERVIDOR WEB LOCAL QUE INCLUYA APACHE, PHP Y MYSQL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2E787A24-9644-6641-A628-3688E164CFF0}"/>
              </a:ext>
            </a:extLst>
          </p:cNvPr>
          <p:cNvGrpSpPr/>
          <p:nvPr/>
        </p:nvGrpSpPr>
        <p:grpSpPr>
          <a:xfrm>
            <a:off x="326977" y="917244"/>
            <a:ext cx="1879509" cy="394721"/>
            <a:chOff x="287221" y="917244"/>
            <a:chExt cx="2209952" cy="500394"/>
          </a:xfrm>
        </p:grpSpPr>
        <p:sp>
          <p:nvSpPr>
            <p:cNvPr id="8" name="Rectángulo redondeado 7">
              <a:extLst>
                <a:ext uri="{FF2B5EF4-FFF2-40B4-BE49-F238E27FC236}">
                  <a16:creationId xmlns:a16="http://schemas.microsoft.com/office/drawing/2014/main" id="{00D4D131-B005-7346-BA51-ADB18C9099B9}"/>
                </a:ext>
              </a:extLst>
            </p:cNvPr>
            <p:cNvSpPr/>
            <p:nvPr/>
          </p:nvSpPr>
          <p:spPr>
            <a:xfrm>
              <a:off x="503238" y="917244"/>
              <a:ext cx="1993935" cy="500394"/>
            </a:xfrm>
            <a:prstGeom prst="roundRect">
              <a:avLst>
                <a:gd name="adj" fmla="val 24841"/>
              </a:avLst>
            </a:prstGeom>
            <a:solidFill>
              <a:srgbClr val="EE4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350" indent="-1588" algn="ctr">
                <a:tabLst>
                  <a:tab pos="569913" algn="l"/>
                </a:tabLst>
              </a:pPr>
              <a:r>
                <a:rPr lang="es-PE" sz="1400" b="1" dirty="0">
                  <a:solidFill>
                    <a:schemeClr val="lt1"/>
                  </a:solidFill>
                  <a:latin typeface="Calibri" charset="0"/>
                  <a:cs typeface="Calibri" charset="0"/>
                </a:rPr>
                <a:t>PHP</a:t>
              </a:r>
              <a:endParaRPr lang="es-ES_tradnl" sz="1400" b="1" dirty="0">
                <a:latin typeface="Calibri" charset="0"/>
                <a:ea typeface="Calibri" charset="0"/>
                <a:cs typeface="Calibri" charset="0"/>
              </a:endParaRPr>
            </a:p>
          </p:txBody>
        </p:sp>
        <p:grpSp>
          <p:nvGrpSpPr>
            <p:cNvPr id="9" name="Agrupar 14">
              <a:extLst>
                <a:ext uri="{FF2B5EF4-FFF2-40B4-BE49-F238E27FC236}">
                  <a16:creationId xmlns:a16="http://schemas.microsoft.com/office/drawing/2014/main" id="{FA6E86C2-D922-F942-8DA7-931244AE9F68}"/>
                </a:ext>
              </a:extLst>
            </p:cNvPr>
            <p:cNvGrpSpPr/>
            <p:nvPr/>
          </p:nvGrpSpPr>
          <p:grpSpPr>
            <a:xfrm>
              <a:off x="287221" y="965530"/>
              <a:ext cx="459474" cy="403823"/>
              <a:chOff x="5892512" y="2805541"/>
              <a:chExt cx="459474" cy="403823"/>
            </a:xfrm>
          </p:grpSpPr>
          <p:sp>
            <p:nvSpPr>
              <p:cNvPr id="10" name="Elipse 9">
                <a:extLst>
                  <a:ext uri="{FF2B5EF4-FFF2-40B4-BE49-F238E27FC236}">
                    <a16:creationId xmlns:a16="http://schemas.microsoft.com/office/drawing/2014/main" id="{051FCFDC-9986-894F-A184-2FA5F1D33BCF}"/>
                  </a:ext>
                </a:extLst>
              </p:cNvPr>
              <p:cNvSpPr/>
              <p:nvPr/>
            </p:nvSpPr>
            <p:spPr>
              <a:xfrm>
                <a:off x="5956277" y="2824919"/>
                <a:ext cx="395709" cy="376075"/>
              </a:xfrm>
              <a:prstGeom prst="ellipse">
                <a:avLst/>
              </a:prstGeom>
              <a:solidFill>
                <a:srgbClr val="C73A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1" name="Elipse 10">
                <a:extLst>
                  <a:ext uri="{FF2B5EF4-FFF2-40B4-BE49-F238E27FC236}">
                    <a16:creationId xmlns:a16="http://schemas.microsoft.com/office/drawing/2014/main" id="{3AEC9DDC-31E9-3A41-B887-4781430E6DCA}"/>
                  </a:ext>
                </a:extLst>
              </p:cNvPr>
              <p:cNvSpPr/>
              <p:nvPr/>
            </p:nvSpPr>
            <p:spPr>
              <a:xfrm>
                <a:off x="5892512" y="2805541"/>
                <a:ext cx="424906" cy="40382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2" name="Triángulo 11">
                <a:extLst>
                  <a:ext uri="{FF2B5EF4-FFF2-40B4-BE49-F238E27FC236}">
                    <a16:creationId xmlns:a16="http://schemas.microsoft.com/office/drawing/2014/main" id="{2E256C7B-2AC5-4243-AD25-7728C352A147}"/>
                  </a:ext>
                </a:extLst>
              </p:cNvPr>
              <p:cNvSpPr/>
              <p:nvPr/>
            </p:nvSpPr>
            <p:spPr>
              <a:xfrm rot="5400000">
                <a:off x="6076285" y="2946262"/>
                <a:ext cx="186870" cy="122381"/>
              </a:xfrm>
              <a:prstGeom prst="triangle">
                <a:avLst/>
              </a:prstGeom>
              <a:solidFill>
                <a:srgbClr val="EE463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29A1178-DA3E-0147-970C-32227C43C5E6}"/>
              </a:ext>
            </a:extLst>
          </p:cNvPr>
          <p:cNvSpPr/>
          <p:nvPr/>
        </p:nvSpPr>
        <p:spPr>
          <a:xfrm>
            <a:off x="503238" y="376232"/>
            <a:ext cx="440127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INSTALACIÓN DE UN SERVIDOR WEB LOCAL QUE INCLUYA APACHE, PHP Y MYSQL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Google Shape;179;p12">
            <a:extLst>
              <a:ext uri="{FF2B5EF4-FFF2-40B4-BE49-F238E27FC236}">
                <a16:creationId xmlns:a16="http://schemas.microsoft.com/office/drawing/2014/main" id="{342BFEFD-F322-6A4C-AC9D-9AE136413532}"/>
              </a:ext>
            </a:extLst>
          </p:cNvPr>
          <p:cNvSpPr txBox="1">
            <a:spLocks/>
          </p:cNvSpPr>
          <p:nvPr/>
        </p:nvSpPr>
        <p:spPr>
          <a:xfrm>
            <a:off x="495481" y="1483237"/>
            <a:ext cx="3190472" cy="976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Servidor Web Apache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Base de datos MySQL o MariaDB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Lenguaje de programación PHP</a:t>
            </a: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A1C82CDB-7D63-4441-B8DF-BBC518FB706F}"/>
              </a:ext>
            </a:extLst>
          </p:cNvPr>
          <p:cNvGrpSpPr/>
          <p:nvPr/>
        </p:nvGrpSpPr>
        <p:grpSpPr>
          <a:xfrm>
            <a:off x="326977" y="917244"/>
            <a:ext cx="2706845" cy="394721"/>
            <a:chOff x="287221" y="917244"/>
            <a:chExt cx="3182745" cy="500394"/>
          </a:xfrm>
        </p:grpSpPr>
        <p:sp>
          <p:nvSpPr>
            <p:cNvPr id="9" name="Rectángulo redondeado 8">
              <a:extLst>
                <a:ext uri="{FF2B5EF4-FFF2-40B4-BE49-F238E27FC236}">
                  <a16:creationId xmlns:a16="http://schemas.microsoft.com/office/drawing/2014/main" id="{1356E6D1-1FCD-DA47-BEA5-4623B85B45E8}"/>
                </a:ext>
              </a:extLst>
            </p:cNvPr>
            <p:cNvSpPr/>
            <p:nvPr/>
          </p:nvSpPr>
          <p:spPr>
            <a:xfrm>
              <a:off x="503237" y="917244"/>
              <a:ext cx="2966729" cy="500394"/>
            </a:xfrm>
            <a:prstGeom prst="roundRect">
              <a:avLst>
                <a:gd name="adj" fmla="val 24841"/>
              </a:avLst>
            </a:prstGeom>
            <a:solidFill>
              <a:srgbClr val="EE4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350" indent="-1588" algn="ctr">
                <a:tabLst>
                  <a:tab pos="569913" algn="l"/>
                </a:tabLst>
              </a:pPr>
              <a:r>
                <a:rPr lang="es-PE" sz="1400" b="1" dirty="0">
                  <a:solidFill>
                    <a:schemeClr val="lt1"/>
                  </a:solidFill>
                  <a:latin typeface="Calibri" charset="0"/>
                  <a:ea typeface="+mn-ea"/>
                  <a:cs typeface="Calibri" charset="0"/>
                </a:rPr>
                <a:t>APACHE – MYSQL – PHP </a:t>
              </a:r>
              <a:endParaRPr lang="es-ES_tradnl" sz="1400" b="1" dirty="0">
                <a:latin typeface="Calibri" charset="0"/>
                <a:ea typeface="Calibri" charset="0"/>
                <a:cs typeface="Calibri" charset="0"/>
              </a:endParaRPr>
            </a:p>
          </p:txBody>
        </p:sp>
        <p:grpSp>
          <p:nvGrpSpPr>
            <p:cNvPr id="10" name="Agrupar 14">
              <a:extLst>
                <a:ext uri="{FF2B5EF4-FFF2-40B4-BE49-F238E27FC236}">
                  <a16:creationId xmlns:a16="http://schemas.microsoft.com/office/drawing/2014/main" id="{A84A892C-9AEB-C840-8EC7-425F1E96D50D}"/>
                </a:ext>
              </a:extLst>
            </p:cNvPr>
            <p:cNvGrpSpPr/>
            <p:nvPr/>
          </p:nvGrpSpPr>
          <p:grpSpPr>
            <a:xfrm>
              <a:off x="287221" y="965530"/>
              <a:ext cx="459474" cy="403823"/>
              <a:chOff x="5892512" y="2805541"/>
              <a:chExt cx="459474" cy="403823"/>
            </a:xfrm>
          </p:grpSpPr>
          <p:sp>
            <p:nvSpPr>
              <p:cNvPr id="11" name="Elipse 10">
                <a:extLst>
                  <a:ext uri="{FF2B5EF4-FFF2-40B4-BE49-F238E27FC236}">
                    <a16:creationId xmlns:a16="http://schemas.microsoft.com/office/drawing/2014/main" id="{58FAF2CB-6B2E-EE43-8222-423BCBE0FAAC}"/>
                  </a:ext>
                </a:extLst>
              </p:cNvPr>
              <p:cNvSpPr/>
              <p:nvPr/>
            </p:nvSpPr>
            <p:spPr>
              <a:xfrm>
                <a:off x="5956277" y="2824919"/>
                <a:ext cx="395709" cy="376075"/>
              </a:xfrm>
              <a:prstGeom prst="ellipse">
                <a:avLst/>
              </a:prstGeom>
              <a:solidFill>
                <a:srgbClr val="C73A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2" name="Elipse 11">
                <a:extLst>
                  <a:ext uri="{FF2B5EF4-FFF2-40B4-BE49-F238E27FC236}">
                    <a16:creationId xmlns:a16="http://schemas.microsoft.com/office/drawing/2014/main" id="{EF151DED-F0EC-D449-934B-F13BCB21AD26}"/>
                  </a:ext>
                </a:extLst>
              </p:cNvPr>
              <p:cNvSpPr/>
              <p:nvPr/>
            </p:nvSpPr>
            <p:spPr>
              <a:xfrm>
                <a:off x="5892512" y="2805541"/>
                <a:ext cx="424906" cy="40382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3" name="Triángulo 12">
                <a:extLst>
                  <a:ext uri="{FF2B5EF4-FFF2-40B4-BE49-F238E27FC236}">
                    <a16:creationId xmlns:a16="http://schemas.microsoft.com/office/drawing/2014/main" id="{CD7F32BB-8B32-5243-9A00-8C68F72D6429}"/>
                  </a:ext>
                </a:extLst>
              </p:cNvPr>
              <p:cNvSpPr/>
              <p:nvPr/>
            </p:nvSpPr>
            <p:spPr>
              <a:xfrm rot="5400000">
                <a:off x="6076285" y="2946262"/>
                <a:ext cx="186870" cy="122381"/>
              </a:xfrm>
              <a:prstGeom prst="triangle">
                <a:avLst/>
              </a:prstGeom>
              <a:solidFill>
                <a:srgbClr val="EE463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300" dirty="0">
                  <a:latin typeface="Calibri" panose="020F0502020204030204" pitchFamily="34" charset="0"/>
                </a:endParaRPr>
              </a:p>
            </p:txBody>
          </p:sp>
        </p:grpSp>
      </p:grpSp>
      <p:grpSp>
        <p:nvGrpSpPr>
          <p:cNvPr id="38" name="Grupo 37">
            <a:extLst>
              <a:ext uri="{FF2B5EF4-FFF2-40B4-BE49-F238E27FC236}">
                <a16:creationId xmlns:a16="http://schemas.microsoft.com/office/drawing/2014/main" id="{22AF0588-0317-4F46-9BD9-8D36B9762FCC}"/>
              </a:ext>
            </a:extLst>
          </p:cNvPr>
          <p:cNvGrpSpPr/>
          <p:nvPr/>
        </p:nvGrpSpPr>
        <p:grpSpPr>
          <a:xfrm>
            <a:off x="3685953" y="1267275"/>
            <a:ext cx="4730821" cy="3624797"/>
            <a:chOff x="3610090" y="1115257"/>
            <a:chExt cx="4730821" cy="3624797"/>
          </a:xfrm>
        </p:grpSpPr>
        <p:grpSp>
          <p:nvGrpSpPr>
            <p:cNvPr id="37" name="Grupo 36">
              <a:extLst>
                <a:ext uri="{FF2B5EF4-FFF2-40B4-BE49-F238E27FC236}">
                  <a16:creationId xmlns:a16="http://schemas.microsoft.com/office/drawing/2014/main" id="{6983278A-C08A-B948-8FE2-F68129E8226E}"/>
                </a:ext>
              </a:extLst>
            </p:cNvPr>
            <p:cNvGrpSpPr/>
            <p:nvPr/>
          </p:nvGrpSpPr>
          <p:grpSpPr>
            <a:xfrm>
              <a:off x="3610090" y="1507755"/>
              <a:ext cx="4730821" cy="3232299"/>
              <a:chOff x="4618001" y="1782611"/>
              <a:chExt cx="3563836" cy="2434965"/>
            </a:xfrm>
          </p:grpSpPr>
          <p:sp>
            <p:nvSpPr>
              <p:cNvPr id="27" name="Rectángulo redondeado 26">
                <a:extLst>
                  <a:ext uri="{FF2B5EF4-FFF2-40B4-BE49-F238E27FC236}">
                    <a16:creationId xmlns:a16="http://schemas.microsoft.com/office/drawing/2014/main" id="{D5B54184-0789-614B-8E3B-A903C75F544E}"/>
                  </a:ext>
                </a:extLst>
              </p:cNvPr>
              <p:cNvSpPr/>
              <p:nvPr/>
            </p:nvSpPr>
            <p:spPr>
              <a:xfrm>
                <a:off x="6469381" y="1982267"/>
                <a:ext cx="1712456" cy="2235309"/>
              </a:xfrm>
              <a:prstGeom prst="roundRect">
                <a:avLst>
                  <a:gd name="adj" fmla="val 7542"/>
                </a:avLst>
              </a:prstGeom>
              <a:noFill/>
              <a:ln w="28575">
                <a:solidFill>
                  <a:srgbClr val="8087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s-ES" sz="1500" dirty="0">
                  <a:solidFill>
                    <a:schemeClr val="tx1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35" name="Elipse 34">
                <a:extLst>
                  <a:ext uri="{FF2B5EF4-FFF2-40B4-BE49-F238E27FC236}">
                    <a16:creationId xmlns:a16="http://schemas.microsoft.com/office/drawing/2014/main" id="{C4259DB1-29BD-8046-9A43-35356310888D}"/>
                  </a:ext>
                </a:extLst>
              </p:cNvPr>
              <p:cNvSpPr/>
              <p:nvPr/>
            </p:nvSpPr>
            <p:spPr>
              <a:xfrm>
                <a:off x="6175675" y="1782611"/>
                <a:ext cx="727778" cy="72777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  <p:pic>
            <p:nvPicPr>
              <p:cNvPr id="5" name="Imagen 4">
                <a:extLst>
                  <a:ext uri="{FF2B5EF4-FFF2-40B4-BE49-F238E27FC236}">
                    <a16:creationId xmlns:a16="http://schemas.microsoft.com/office/drawing/2014/main" id="{EC193E7A-A8FC-0140-A843-4967326108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18001" y="2615785"/>
                <a:ext cx="502092" cy="502092"/>
              </a:xfrm>
              <a:prstGeom prst="rect">
                <a:avLst/>
              </a:prstGeom>
            </p:spPr>
          </p:pic>
          <p:pic>
            <p:nvPicPr>
              <p:cNvPr id="15" name="Imagen 14">
                <a:extLst>
                  <a:ext uri="{FF2B5EF4-FFF2-40B4-BE49-F238E27FC236}">
                    <a16:creationId xmlns:a16="http://schemas.microsoft.com/office/drawing/2014/main" id="{0AADA1DA-941D-D348-ADCF-5EC6417C78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13258" y="3609906"/>
                <a:ext cx="341730" cy="469447"/>
              </a:xfrm>
              <a:prstGeom prst="rect">
                <a:avLst/>
              </a:prstGeom>
            </p:spPr>
          </p:pic>
          <p:pic>
            <p:nvPicPr>
              <p:cNvPr id="17" name="Imagen 16">
                <a:extLst>
                  <a:ext uri="{FF2B5EF4-FFF2-40B4-BE49-F238E27FC236}">
                    <a16:creationId xmlns:a16="http://schemas.microsoft.com/office/drawing/2014/main" id="{1AB70A87-07A6-3846-B01A-07C7DB8700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02771" y="1937310"/>
                <a:ext cx="345550" cy="418379"/>
              </a:xfrm>
              <a:prstGeom prst="rect">
                <a:avLst/>
              </a:prstGeom>
            </p:spPr>
          </p:pic>
          <p:pic>
            <p:nvPicPr>
              <p:cNvPr id="18" name="Imagen 17">
                <a:extLst>
                  <a:ext uri="{FF2B5EF4-FFF2-40B4-BE49-F238E27FC236}">
                    <a16:creationId xmlns:a16="http://schemas.microsoft.com/office/drawing/2014/main" id="{8D87804C-D28D-A244-98E7-96010B7445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04835" y="1806098"/>
                <a:ext cx="287335" cy="571825"/>
              </a:xfrm>
              <a:prstGeom prst="rect">
                <a:avLst/>
              </a:prstGeom>
            </p:spPr>
          </p:pic>
          <p:pic>
            <p:nvPicPr>
              <p:cNvPr id="20" name="Imagen 19">
                <a:extLst>
                  <a:ext uri="{FF2B5EF4-FFF2-40B4-BE49-F238E27FC236}">
                    <a16:creationId xmlns:a16="http://schemas.microsoft.com/office/drawing/2014/main" id="{6098E316-A0E9-A042-9F93-197F7AA684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18625" y="2055233"/>
                <a:ext cx="989752" cy="404431"/>
              </a:xfrm>
              <a:prstGeom prst="rect">
                <a:avLst/>
              </a:prstGeom>
            </p:spPr>
          </p:pic>
          <p:pic>
            <p:nvPicPr>
              <p:cNvPr id="22" name="Imagen 21">
                <a:extLst>
                  <a:ext uri="{FF2B5EF4-FFF2-40B4-BE49-F238E27FC236}">
                    <a16:creationId xmlns:a16="http://schemas.microsoft.com/office/drawing/2014/main" id="{3C32A6BA-A585-784F-859E-06E269A58D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489572" y="3609906"/>
                <a:ext cx="798422" cy="377815"/>
              </a:xfrm>
              <a:prstGeom prst="rect">
                <a:avLst/>
              </a:prstGeom>
            </p:spPr>
          </p:pic>
          <p:pic>
            <p:nvPicPr>
              <p:cNvPr id="24" name="Imagen 23">
                <a:extLst>
                  <a:ext uri="{FF2B5EF4-FFF2-40B4-BE49-F238E27FC236}">
                    <a16:creationId xmlns:a16="http://schemas.microsoft.com/office/drawing/2014/main" id="{CB8264E5-2BF8-EB4D-9D87-E136DA824F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140002" y="2835060"/>
                <a:ext cx="671672" cy="377815"/>
              </a:xfrm>
              <a:prstGeom prst="rect">
                <a:avLst/>
              </a:prstGeom>
            </p:spPr>
          </p:pic>
          <p:cxnSp>
            <p:nvCxnSpPr>
              <p:cNvPr id="26" name="Conector recto de flecha 25">
                <a:extLst>
                  <a:ext uri="{FF2B5EF4-FFF2-40B4-BE49-F238E27FC236}">
                    <a16:creationId xmlns:a16="http://schemas.microsoft.com/office/drawing/2014/main" id="{22952BEF-89B1-2246-912B-DB905DCFCB1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75838" y="2459664"/>
                <a:ext cx="0" cy="350746"/>
              </a:xfrm>
              <a:prstGeom prst="straightConnector1">
                <a:avLst/>
              </a:prstGeom>
              <a:ln>
                <a:solidFill>
                  <a:srgbClr val="808799"/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onector recto de flecha 35">
                <a:extLst>
                  <a:ext uri="{FF2B5EF4-FFF2-40B4-BE49-F238E27FC236}">
                    <a16:creationId xmlns:a16="http://schemas.microsoft.com/office/drawing/2014/main" id="{05705E83-A16B-0947-814B-294FFD4281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75838" y="3232297"/>
                <a:ext cx="0" cy="350746"/>
              </a:xfrm>
              <a:prstGeom prst="straightConnector1">
                <a:avLst/>
              </a:prstGeom>
              <a:ln>
                <a:solidFill>
                  <a:srgbClr val="808799"/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ector recto de flecha 32">
                <a:extLst>
                  <a:ext uri="{FF2B5EF4-FFF2-40B4-BE49-F238E27FC236}">
                    <a16:creationId xmlns:a16="http://schemas.microsoft.com/office/drawing/2014/main" id="{8287691C-0892-4B46-A010-2BA053AA2493}"/>
                  </a:ext>
                </a:extLst>
              </p:cNvPr>
              <p:cNvCxnSpPr/>
              <p:nvPr/>
            </p:nvCxnSpPr>
            <p:spPr>
              <a:xfrm>
                <a:off x="5220927" y="2712268"/>
                <a:ext cx="949842" cy="0"/>
              </a:xfrm>
              <a:prstGeom prst="straightConnector1">
                <a:avLst/>
              </a:prstGeom>
              <a:ln w="31750">
                <a:solidFill>
                  <a:srgbClr val="808799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ector recto de flecha 38">
                <a:extLst>
                  <a:ext uri="{FF2B5EF4-FFF2-40B4-BE49-F238E27FC236}">
                    <a16:creationId xmlns:a16="http://schemas.microsoft.com/office/drawing/2014/main" id="{278579D3-4D9E-744E-8248-2FAD1EA6333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20927" y="2988715"/>
                <a:ext cx="935665" cy="0"/>
              </a:xfrm>
              <a:prstGeom prst="straightConnector1">
                <a:avLst/>
              </a:prstGeom>
              <a:ln w="31750">
                <a:solidFill>
                  <a:srgbClr val="808799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Google Shape;179;p12">
                <a:extLst>
                  <a:ext uri="{FF2B5EF4-FFF2-40B4-BE49-F238E27FC236}">
                    <a16:creationId xmlns:a16="http://schemas.microsoft.com/office/drawing/2014/main" id="{CF3A05A0-10BC-9F48-A4CE-F9042D00F6E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255663" y="2465112"/>
                <a:ext cx="900929" cy="1612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None/>
                </a:pPr>
                <a:r>
                  <a:rPr lang="es-PE" sz="13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Request</a:t>
                </a:r>
              </a:p>
            </p:txBody>
          </p:sp>
          <p:sp>
            <p:nvSpPr>
              <p:cNvPr id="42" name="Google Shape;179;p12">
                <a:extLst>
                  <a:ext uri="{FF2B5EF4-FFF2-40B4-BE49-F238E27FC236}">
                    <a16:creationId xmlns:a16="http://schemas.microsoft.com/office/drawing/2014/main" id="{F5AC8ABB-6FE3-7F4E-9EE7-1B0A7D1EEF9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255663" y="3022298"/>
                <a:ext cx="900929" cy="1612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None/>
                </a:pPr>
                <a:r>
                  <a:rPr lang="es-PE" sz="13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Response</a:t>
                </a:r>
              </a:p>
            </p:txBody>
          </p:sp>
        </p:grpSp>
        <p:sp>
          <p:nvSpPr>
            <p:cNvPr id="45" name="Google Shape;179;p12">
              <a:extLst>
                <a:ext uri="{FF2B5EF4-FFF2-40B4-BE49-F238E27FC236}">
                  <a16:creationId xmlns:a16="http://schemas.microsoft.com/office/drawing/2014/main" id="{56C392A0-7C8D-284B-B24F-A13DCA841AAC}"/>
                </a:ext>
              </a:extLst>
            </p:cNvPr>
            <p:cNvSpPr txBox="1">
              <a:spLocks/>
            </p:cNvSpPr>
            <p:nvPr/>
          </p:nvSpPr>
          <p:spPr>
            <a:xfrm>
              <a:off x="3763926" y="1115257"/>
              <a:ext cx="4576985" cy="2675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None/>
              </a:pPr>
              <a:r>
                <a:rPr lang="es-PE" sz="1800" b="1" dirty="0">
                  <a:latin typeface="Calibri" panose="020F0502020204030204" pitchFamily="34" charset="0"/>
                  <a:cs typeface="Calibri" panose="020F0502020204030204" pitchFamily="34" charset="0"/>
                </a:rPr>
                <a:t>LAMP architecture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4"/>
          <p:cNvSpPr txBox="1">
            <a:spLocks noGrp="1"/>
          </p:cNvSpPr>
          <p:nvPr>
            <p:ph type="body" idx="4294967295"/>
          </p:nvPr>
        </p:nvSpPr>
        <p:spPr>
          <a:xfrm>
            <a:off x="503238" y="912813"/>
            <a:ext cx="8176942" cy="1386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r>
              <a:rPr lang="es-PE" sz="16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MARIADB O MYSQL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MySQL es un sistema de administración de bases de datos relacionales que se lanzó en 1995. En 2009, los desarrolladores publicaron MariaDB como una bifurcación de código de MySQL 5.1.38.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Como MariaDB se derivó de MySQL, existen muchas similitudes entre los dos sistemas de administración de bases de datos relacionales.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2" name="Google Shape;202;p14"/>
          <p:cNvSpPr txBox="1"/>
          <p:nvPr/>
        </p:nvSpPr>
        <p:spPr>
          <a:xfrm>
            <a:off x="6813679" y="2410823"/>
            <a:ext cx="1866501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000" dirty="0">
                <a:solidFill>
                  <a:srgbClr val="808799"/>
                </a:solidFill>
                <a:latin typeface="Calibri"/>
                <a:ea typeface="Calibri"/>
                <a:cs typeface="Calibri"/>
                <a:sym typeface="Calibri"/>
              </a:rPr>
              <a:t>aws.amazon.com</a:t>
            </a:r>
            <a:endParaRPr dirty="0">
              <a:solidFill>
                <a:srgbClr val="808799"/>
              </a:solidFill>
            </a:endParaRP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79333C14-D86B-5445-8EB2-24DDD56E334E}"/>
              </a:ext>
            </a:extLst>
          </p:cNvPr>
          <p:cNvSpPr/>
          <p:nvPr/>
        </p:nvSpPr>
        <p:spPr>
          <a:xfrm>
            <a:off x="503238" y="376232"/>
            <a:ext cx="440127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INSTALACIÓN DE UN SERVIDOR WEB LOCAL QUE INCLUYA APACHE, PHP Y MYSQL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8981A1ED-F26B-9649-B063-EA1F83C96C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63" y="2993990"/>
            <a:ext cx="3035991" cy="1436639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0F58CED3-A1EC-9946-A6CD-EC3BD746C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7563" y="2772037"/>
            <a:ext cx="2598774" cy="188054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5"/>
          <p:cNvSpPr txBox="1">
            <a:spLocks noGrp="1"/>
          </p:cNvSpPr>
          <p:nvPr>
            <p:ph type="body" idx="4294967295"/>
          </p:nvPr>
        </p:nvSpPr>
        <p:spPr>
          <a:xfrm>
            <a:off x="503237" y="912813"/>
            <a:ext cx="8157233" cy="1877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r>
              <a:rPr lang="es-PE" sz="16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INSTALACIÓN DE UN SERVIDOR WEB LOCAL QUE INCLUYA APACHE, PHP Y MYSQL</a:t>
            </a:r>
          </a:p>
          <a:p>
            <a:pPr marL="0" lvl="0" indent="0" algn="l" rtl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Soluciones para desarrollo con PHP: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lvl="1" indent="-1762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Xampp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lvl="1" indent="-1762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WampServer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lvl="1" indent="-1762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MAMP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lvl="1" indent="-1762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AppServer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lvl="1" indent="-1762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…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A7E54D8-97D1-8B44-9B1F-F66920B5D7C5}"/>
              </a:ext>
            </a:extLst>
          </p:cNvPr>
          <p:cNvSpPr/>
          <p:nvPr/>
        </p:nvSpPr>
        <p:spPr>
          <a:xfrm>
            <a:off x="503238" y="376232"/>
            <a:ext cx="440127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INSTALACIÓN DE UN SERVIDOR WEB LOCAL QUE INCLUYA APACHE, PHP Y MYSQL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C1F31CC-85AB-434E-A877-BB121D3DF84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8312" y="2832081"/>
            <a:ext cx="8207376" cy="2401908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16"/>
          <p:cNvPicPr preferRelativeResize="0">
            <a:picLocks noGrp="1"/>
          </p:cNvPicPr>
          <p:nvPr>
            <p:ph type="body" idx="4294967295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776324" y="1777300"/>
            <a:ext cx="5591351" cy="3181032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16"/>
          <p:cNvSpPr txBox="1">
            <a:spLocks noGrp="1"/>
          </p:cNvSpPr>
          <p:nvPr>
            <p:ph type="body" idx="4294967295"/>
          </p:nvPr>
        </p:nvSpPr>
        <p:spPr>
          <a:xfrm>
            <a:off x="503238" y="918314"/>
            <a:ext cx="7330888" cy="54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r>
              <a:rPr lang="es-PE" sz="16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DESCARGA DE XAMPP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Se empleará Xampp: </a:t>
            </a:r>
            <a:r>
              <a:rPr lang="es-PE" sz="1600" u="sng" dirty="0">
                <a:solidFill>
                  <a:srgbClr val="715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https://www.apachefriends.org/es/index.html</a:t>
            </a:r>
            <a:endParaRPr sz="1600" dirty="0">
              <a:solidFill>
                <a:srgbClr val="715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9A8F23-4E2C-174A-B298-36AE6ED6233A}"/>
              </a:ext>
            </a:extLst>
          </p:cNvPr>
          <p:cNvSpPr/>
          <p:nvPr/>
        </p:nvSpPr>
        <p:spPr>
          <a:xfrm>
            <a:off x="503238" y="376232"/>
            <a:ext cx="440127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INSTALACIÓN DE UN SERVIDOR WEB LOCAL QUE INCLUYA APACHE, PHP Y MYSQL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7"/>
          <p:cNvSpPr txBox="1">
            <a:spLocks noGrp="1"/>
          </p:cNvSpPr>
          <p:nvPr>
            <p:ph type="body" idx="4294967295"/>
          </p:nvPr>
        </p:nvSpPr>
        <p:spPr>
          <a:xfrm>
            <a:off x="503238" y="919901"/>
            <a:ext cx="8172450" cy="9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r>
              <a:rPr lang="es-PE" sz="16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INSTALACIÓN DE XAMPP E INICIO DE LOS SERVICIOS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Instalar con las opciones por defecto activando todos los permisos solicitados.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Se debe iniciar los servicios Apache y MySQL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26" name="Google Shape;226;p17"/>
          <p:cNvPicPr preferRelativeResize="0">
            <a:picLocks noGrp="1"/>
          </p:cNvPicPr>
          <p:nvPr>
            <p:ph type="body" idx="4294967295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381915" y="2151121"/>
            <a:ext cx="4380170" cy="284579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8A89709-0733-784C-8311-98A3A2B16F46}"/>
              </a:ext>
            </a:extLst>
          </p:cNvPr>
          <p:cNvSpPr/>
          <p:nvPr/>
        </p:nvSpPr>
        <p:spPr>
          <a:xfrm>
            <a:off x="503238" y="376232"/>
            <a:ext cx="440127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INSTALACIÓN DE UN SERVIDOR WEB LOCAL QUE INCLUYA APACHE, PHP Y MYSQL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D3F7F86C-3C0E-AE4C-A1B8-4D958D315220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64362C9-2FC0-DB4C-A52E-D69686D2DC1F}"/>
              </a:ext>
            </a:extLst>
          </p:cNvPr>
          <p:cNvSpPr txBox="1"/>
          <p:nvPr/>
        </p:nvSpPr>
        <p:spPr>
          <a:xfrm>
            <a:off x="1008063" y="3169972"/>
            <a:ext cx="5993558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28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CREACIÓN DE UNA</a:t>
            </a:r>
            <a:br>
              <a:rPr lang="es-PE" sz="2800" b="1" dirty="0">
                <a:solidFill>
                  <a:schemeClr val="bg1"/>
                </a:solidFill>
                <a:latin typeface="Calibri"/>
                <a:cs typeface="Calibri"/>
              </a:rPr>
            </a:br>
            <a:r>
              <a:rPr lang="es-PE" sz="28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BASE DE DATOS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ABB3C883-9BE6-8F45-A762-16784BF535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063" y="2869612"/>
            <a:ext cx="195423" cy="20125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7871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34F068B0-06D3-7B4A-BF6C-50494942472B}"/>
              </a:ext>
            </a:extLst>
          </p:cNvPr>
          <p:cNvSpPr/>
          <p:nvPr/>
        </p:nvSpPr>
        <p:spPr>
          <a:xfrm>
            <a:off x="0" y="1"/>
            <a:ext cx="9144000" cy="5715000"/>
          </a:xfrm>
          <a:prstGeom prst="rect">
            <a:avLst/>
          </a:prstGeom>
          <a:solidFill>
            <a:srgbClr val="ED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7E27F63-2A4E-6947-A37A-E14E8B638C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946969"/>
            <a:ext cx="2072213" cy="3898064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26D82C62-32FF-A54E-938F-A924DD93F235}"/>
              </a:ext>
            </a:extLst>
          </p:cNvPr>
          <p:cNvSpPr/>
          <p:nvPr/>
        </p:nvSpPr>
        <p:spPr>
          <a:xfrm>
            <a:off x="149817" y="3724759"/>
            <a:ext cx="1037633" cy="1069383"/>
          </a:xfrm>
          <a:prstGeom prst="rect">
            <a:avLst/>
          </a:prstGeom>
          <a:solidFill>
            <a:srgbClr val="ED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3D22F10-3183-8842-95AD-366EDCEA5CA6}"/>
              </a:ext>
            </a:extLst>
          </p:cNvPr>
          <p:cNvSpPr txBox="1"/>
          <p:nvPr/>
        </p:nvSpPr>
        <p:spPr>
          <a:xfrm>
            <a:off x="2519363" y="2540738"/>
            <a:ext cx="4581728" cy="812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s-ES_tradnl" sz="33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INTRODUCCIÓN</a:t>
            </a:r>
          </a:p>
          <a:p>
            <a:pPr>
              <a:lnSpc>
                <a:spcPct val="80000"/>
              </a:lnSpc>
            </a:pPr>
            <a:r>
              <a:rPr lang="es-ES_tradnl" sz="33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DE LA SESIÓN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3821C83-9DC6-7C4C-A282-17EAD116989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6000"/>
          </a:blip>
          <a:stretch>
            <a:fillRect/>
          </a:stretch>
        </p:blipFill>
        <p:spPr>
          <a:xfrm>
            <a:off x="334433" y="3817749"/>
            <a:ext cx="809264" cy="80926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7E9635CB-D517-BA48-A4E6-1841215709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8619" y="2194222"/>
            <a:ext cx="202176" cy="20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8706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>
            <a:spLocks noGrp="1"/>
          </p:cNvSpPr>
          <p:nvPr>
            <p:ph type="body" idx="4294967295"/>
          </p:nvPr>
        </p:nvSpPr>
        <p:spPr>
          <a:xfrm>
            <a:off x="503239" y="919901"/>
            <a:ext cx="8172450" cy="9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r>
              <a:rPr lang="es-PE" sz="1600" b="1" cap="none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PHPMYADMIN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Ingresar a: </a:t>
            </a:r>
            <a:r>
              <a:rPr lang="es-PE" sz="1600" u="sng" dirty="0">
                <a:solidFill>
                  <a:srgbClr val="715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http://localhost/phpmyadmin/</a:t>
            </a:r>
            <a:endParaRPr sz="1600" dirty="0">
              <a:solidFill>
                <a:srgbClr val="715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Iniciar phpMyAdmin para administrar base de datos MariaDB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41" name="Google Shape;241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3892" y="2061938"/>
            <a:ext cx="6096215" cy="301356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E9D2042-AA0F-DA44-8BBA-798F14FBB1DC}"/>
              </a:ext>
            </a:extLst>
          </p:cNvPr>
          <p:cNvSpPr/>
          <p:nvPr/>
        </p:nvSpPr>
        <p:spPr>
          <a:xfrm>
            <a:off x="503238" y="376232"/>
            <a:ext cx="3889375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CREACIÓN DE UNA BASE DE DATOS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>
            <a:spLocks noGrp="1"/>
          </p:cNvSpPr>
          <p:nvPr>
            <p:ph type="body" idx="4294967295"/>
          </p:nvPr>
        </p:nvSpPr>
        <p:spPr>
          <a:xfrm>
            <a:off x="503238" y="919901"/>
            <a:ext cx="8176942" cy="569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r>
              <a:rPr lang="es-PE" sz="16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CREACIÓN DE UNA BASE DE DATOS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En la opción Base de datos, crear una base de datos e ingresar el nombre.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50" name="Google Shape;25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43050" y="1819486"/>
            <a:ext cx="6057900" cy="3057525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883CF77-7396-2D47-9740-A1587AA13F4B}"/>
              </a:ext>
            </a:extLst>
          </p:cNvPr>
          <p:cNvSpPr/>
          <p:nvPr/>
        </p:nvSpPr>
        <p:spPr>
          <a:xfrm>
            <a:off x="503238" y="376232"/>
            <a:ext cx="3889375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CREACIÓN DE UNA BASE DE DATOS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42560638-2E35-7B45-A8F6-0DC3F0CCCC51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0A0C431-0AB2-4447-A585-9F7EEDDE9831}"/>
              </a:ext>
            </a:extLst>
          </p:cNvPr>
          <p:cNvSpPr txBox="1"/>
          <p:nvPr/>
        </p:nvSpPr>
        <p:spPr>
          <a:xfrm>
            <a:off x="1008063" y="3169972"/>
            <a:ext cx="5993558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28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CREACIÓN</a:t>
            </a:r>
            <a:br>
              <a:rPr lang="es-PE" sz="2800" b="1" dirty="0">
                <a:solidFill>
                  <a:schemeClr val="bg1"/>
                </a:solidFill>
                <a:latin typeface="Calibri"/>
                <a:cs typeface="Calibri"/>
              </a:rPr>
            </a:br>
            <a:r>
              <a:rPr lang="es-PE" sz="28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DE TABLAS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0728E19-5F48-8A46-8C0A-26CE8C9EE0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063" y="2869612"/>
            <a:ext cx="195423" cy="20125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55554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2"/>
          <p:cNvSpPr txBox="1">
            <a:spLocks noGrp="1"/>
          </p:cNvSpPr>
          <p:nvPr>
            <p:ph type="body" idx="4294967295"/>
          </p:nvPr>
        </p:nvSpPr>
        <p:spPr>
          <a:xfrm>
            <a:off x="503238" y="912813"/>
            <a:ext cx="8176942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Crear una o varias tablas, cada una con las columnas o campos necesarios.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64" name="Google Shape;264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7581" y="1398049"/>
            <a:ext cx="7228838" cy="3576486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</p:pic>
      <p:sp>
        <p:nvSpPr>
          <p:cNvPr id="5" name="Rectangle 5">
            <a:extLst>
              <a:ext uri="{FF2B5EF4-FFF2-40B4-BE49-F238E27FC236}">
                <a16:creationId xmlns:a16="http://schemas.microsoft.com/office/drawing/2014/main" id="{F6BAE623-A0B2-BC47-98BB-D98489C61E2D}"/>
              </a:ext>
            </a:extLst>
          </p:cNvPr>
          <p:cNvSpPr/>
          <p:nvPr/>
        </p:nvSpPr>
        <p:spPr>
          <a:xfrm>
            <a:off x="503238" y="376232"/>
            <a:ext cx="3889375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CREACIÓN DE TABLAS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3"/>
          <p:cNvSpPr txBox="1">
            <a:spLocks noGrp="1"/>
          </p:cNvSpPr>
          <p:nvPr>
            <p:ph type="body" idx="4294967295"/>
          </p:nvPr>
        </p:nvSpPr>
        <p:spPr>
          <a:xfrm>
            <a:off x="503238" y="918819"/>
            <a:ext cx="8199916" cy="569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r>
              <a:rPr lang="es-PE" sz="16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INGRESO DE DATOS EN LA TABLA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Hacer clic en Insertar. 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72" name="Google Shape;272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9359" y="1892294"/>
            <a:ext cx="7965281" cy="2543175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7C5E8B0-4A0F-B74A-9C67-935EC84F0D9F}"/>
              </a:ext>
            </a:extLst>
          </p:cNvPr>
          <p:cNvSpPr/>
          <p:nvPr/>
        </p:nvSpPr>
        <p:spPr>
          <a:xfrm>
            <a:off x="503238" y="376232"/>
            <a:ext cx="3889375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CREACIÓN DE TABLAS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4"/>
          <p:cNvSpPr txBox="1">
            <a:spLocks noGrp="1"/>
          </p:cNvSpPr>
          <p:nvPr>
            <p:ph type="body" idx="4294967295"/>
          </p:nvPr>
        </p:nvSpPr>
        <p:spPr>
          <a:xfrm>
            <a:off x="503238" y="912813"/>
            <a:ext cx="8176942" cy="569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r>
              <a:rPr lang="es-PE" sz="16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EXAMINAR LA ESTRUCTURA DE UNA BASE DE DATOS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Seleccionar la pestaña estructura.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81" name="Google Shape;281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21593" y="1880282"/>
            <a:ext cx="6500813" cy="2050256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9820F15-8703-C54E-AC3C-E1938BDDC46D}"/>
              </a:ext>
            </a:extLst>
          </p:cNvPr>
          <p:cNvSpPr/>
          <p:nvPr/>
        </p:nvSpPr>
        <p:spPr>
          <a:xfrm>
            <a:off x="503238" y="376232"/>
            <a:ext cx="3889375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CREACIÓN DE TABLAS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5"/>
          <p:cNvSpPr txBox="1">
            <a:spLocks noGrp="1"/>
          </p:cNvSpPr>
          <p:nvPr>
            <p:ph type="body" idx="4294967295"/>
          </p:nvPr>
        </p:nvSpPr>
        <p:spPr>
          <a:xfrm>
            <a:off x="503238" y="919901"/>
            <a:ext cx="8188229" cy="569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r>
              <a:rPr lang="es-PE" sz="16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EXAMINAR EL CONTENIDO DE LA BASE DE DATOS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Hacer clic en la pestaña examinar.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90" name="Google Shape;290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3451" y="1832016"/>
            <a:ext cx="6957098" cy="296308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AAC57BC-13F8-1C4E-B6F2-5C77F8ADF0E5}"/>
              </a:ext>
            </a:extLst>
          </p:cNvPr>
          <p:cNvSpPr/>
          <p:nvPr/>
        </p:nvSpPr>
        <p:spPr>
          <a:xfrm>
            <a:off x="503238" y="376232"/>
            <a:ext cx="3889375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CREACIÓN DE TABLAS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8308851E-C62D-6843-BC2C-50CC70C18775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23270AD-B015-FD48-8C9B-C440142EB771}"/>
              </a:ext>
            </a:extLst>
          </p:cNvPr>
          <p:cNvSpPr txBox="1"/>
          <p:nvPr/>
        </p:nvSpPr>
        <p:spPr>
          <a:xfrm>
            <a:off x="1008063" y="3169972"/>
            <a:ext cx="5993558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28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MIGRACIÓN DE UNA</a:t>
            </a:r>
            <a:br>
              <a:rPr lang="es-PE" sz="2800" b="1" dirty="0">
                <a:solidFill>
                  <a:schemeClr val="bg1"/>
                </a:solidFill>
                <a:latin typeface="Calibri"/>
                <a:cs typeface="Calibri"/>
              </a:rPr>
            </a:br>
            <a:r>
              <a:rPr lang="es-PE" sz="28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BASE DE DATOS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DDDED1C3-1D73-7846-8E25-DD28B52CF7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063" y="2869612"/>
            <a:ext cx="195423" cy="20125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92344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7"/>
          <p:cNvSpPr txBox="1">
            <a:spLocks noGrp="1"/>
          </p:cNvSpPr>
          <p:nvPr>
            <p:ph type="body" idx="4294967295"/>
          </p:nvPr>
        </p:nvSpPr>
        <p:spPr>
          <a:xfrm>
            <a:off x="503238" y="916516"/>
            <a:ext cx="7775982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Para exportar o importar una base de datos, phpMyAdmin tiene herramientas de exportación e importación.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04" name="Google Shape;304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3237" y="1886166"/>
            <a:ext cx="3990791" cy="2495734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</p:pic>
      <p:pic>
        <p:nvPicPr>
          <p:cNvPr id="305" name="Google Shape;305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49975" y="1886166"/>
            <a:ext cx="3771012" cy="2515876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DF12948-EB64-514C-80A0-994F8216D0F3}"/>
              </a:ext>
            </a:extLst>
          </p:cNvPr>
          <p:cNvSpPr/>
          <p:nvPr/>
        </p:nvSpPr>
        <p:spPr>
          <a:xfrm>
            <a:off x="503238" y="376232"/>
            <a:ext cx="3889375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MIGRACIÓN DE UNA BASE DE DATOS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B48C1700-AA94-E24B-A0E5-E3E20C5D0FCB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5AAC74F-3CA1-4A48-9C8E-F4BAA496BF83}"/>
              </a:ext>
            </a:extLst>
          </p:cNvPr>
          <p:cNvSpPr txBox="1"/>
          <p:nvPr/>
        </p:nvSpPr>
        <p:spPr>
          <a:xfrm>
            <a:off x="1008063" y="3169972"/>
            <a:ext cx="5993558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28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CONSULTAS SQL</a:t>
            </a:r>
            <a:br>
              <a:rPr lang="es-PE" sz="2800" b="1" dirty="0">
                <a:solidFill>
                  <a:schemeClr val="bg1"/>
                </a:solidFill>
                <a:latin typeface="Calibri"/>
                <a:cs typeface="Calibri"/>
              </a:rPr>
            </a:br>
            <a:r>
              <a:rPr lang="es-PE" sz="28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SELECT SIMPLES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316E1455-3C78-CB48-8B99-76A3D75CBA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063" y="2869612"/>
            <a:ext cx="195423" cy="20125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10049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7422FCEB-90AD-5142-AC9C-F50B7FC33CBD}"/>
              </a:ext>
            </a:extLst>
          </p:cNvPr>
          <p:cNvSpPr/>
          <p:nvPr/>
        </p:nvSpPr>
        <p:spPr>
          <a:xfrm>
            <a:off x="6918960" y="5364480"/>
            <a:ext cx="2133600" cy="22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37702A54-E9F2-7043-A638-AE79D197CD6B}"/>
              </a:ext>
            </a:extLst>
          </p:cNvPr>
          <p:cNvSpPr txBox="1"/>
          <p:nvPr/>
        </p:nvSpPr>
        <p:spPr>
          <a:xfrm>
            <a:off x="1282298" y="918372"/>
            <a:ext cx="5521727" cy="280076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buClr>
                <a:schemeClr val="dk1"/>
              </a:buClr>
              <a:buSzPts val="1600"/>
            </a:pPr>
            <a:r>
              <a:rPr lang="es-PE" sz="1400" dirty="0">
                <a:latin typeface="Calibri" panose="020F0502020204030204" pitchFamily="34" charset="0"/>
                <a:cs typeface="Calibri" panose="020F0502020204030204" pitchFamily="34" charset="0"/>
              </a:rPr>
              <a:t>La mayoría de las aplicaciones –ya sean web, móviles, de videojuegos, entre otras– acceden a bases de datos remotos que se encuentran en servidores en Internet.</a:t>
            </a:r>
          </a:p>
          <a:p>
            <a:pPr>
              <a:buClr>
                <a:schemeClr val="dk1"/>
              </a:buClr>
              <a:buSzPts val="1600"/>
            </a:pPr>
            <a:endParaRPr lang="es-P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dk1"/>
              </a:buClr>
              <a:buSzPts val="1600"/>
            </a:pPr>
            <a:r>
              <a:rPr lang="es-PE" sz="1400" dirty="0">
                <a:latin typeface="Calibri" panose="020F0502020204030204" pitchFamily="34" charset="0"/>
                <a:cs typeface="Calibri" panose="020F0502020204030204" pitchFamily="34" charset="0"/>
              </a:rPr>
              <a:t>Estos datos son compartidos simultáneamente por múltiples usuarios en forma concurrente desde varias plataformas.</a:t>
            </a:r>
          </a:p>
          <a:p>
            <a:pPr>
              <a:buClr>
                <a:schemeClr val="dk1"/>
              </a:buClr>
              <a:buSzPts val="1600"/>
            </a:pPr>
            <a:endParaRPr lang="es-P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dk1"/>
              </a:buClr>
              <a:buSzPts val="1600"/>
            </a:pPr>
            <a:r>
              <a:rPr lang="es-PE" sz="1400" dirty="0">
                <a:latin typeface="Calibri" panose="020F0502020204030204" pitchFamily="34" charset="0"/>
                <a:cs typeface="Calibri" panose="020F0502020204030204" pitchFamily="34" charset="0"/>
              </a:rPr>
              <a:t>Esto permite, por ejemplo, que una aplicación Android de una tienda muestre datos de productos, y al mismo tiempo una aplicación IOS, una aplicación web e incluso una de videojuegos. De esta manera, la tienda puede mostrar sus productos en diversas plataformas.</a:t>
            </a:r>
          </a:p>
          <a:p>
            <a:pPr>
              <a:buClr>
                <a:schemeClr val="dk1"/>
              </a:buClr>
              <a:buSzPts val="1600"/>
            </a:pPr>
            <a:endParaRPr lang="es-P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dk1"/>
              </a:buClr>
              <a:buSzPts val="1600"/>
            </a:pPr>
            <a:r>
              <a:rPr lang="es-PE" sz="1400" dirty="0">
                <a:latin typeface="Calibri" panose="020F0502020204030204" pitchFamily="34" charset="0"/>
                <a:cs typeface="Calibri" panose="020F0502020204030204" pitchFamily="34" charset="0"/>
              </a:rPr>
              <a:t>Es en este punto donde se muestran como solución los </a:t>
            </a:r>
            <a:r>
              <a:rPr lang="es-PE" sz="1400" b="1" dirty="0">
                <a:latin typeface="Calibri" panose="020F0502020204030204" pitchFamily="34" charset="0"/>
                <a:cs typeface="Calibri" panose="020F0502020204030204" pitchFamily="34" charset="0"/>
              </a:rPr>
              <a:t>Servicios Web</a:t>
            </a:r>
            <a:r>
              <a:rPr lang="es-PE" sz="14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F4D4B793-FDBC-9A4B-A653-501DC6F3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839" y="954885"/>
            <a:ext cx="117851" cy="12136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3D66B1BA-54A6-3D4B-AEEC-77281B8DBE6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6661" y="3052731"/>
            <a:ext cx="1689027" cy="2181257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BD131E03-2B60-F840-8304-1298AD0BC81B}"/>
              </a:ext>
            </a:extLst>
          </p:cNvPr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B55D423B-3981-644D-8E22-2FFF8C8DCE99}"/>
              </a:ext>
            </a:extLst>
          </p:cNvPr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INTRODUCCIÓN 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4F4EDCF6-7CFD-8B49-9E63-18AA289FA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839" y="1801552"/>
            <a:ext cx="117851" cy="121369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84FD5246-71DA-EA46-BE53-1F88A5FBC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839" y="2461952"/>
            <a:ext cx="117851" cy="121369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3D96984B-12A7-5E49-B1D1-BB1CA7881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839" y="3528752"/>
            <a:ext cx="117851" cy="121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4623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9"/>
          <p:cNvSpPr txBox="1">
            <a:spLocks noGrp="1"/>
          </p:cNvSpPr>
          <p:nvPr>
            <p:ph type="body" idx="4294967295"/>
          </p:nvPr>
        </p:nvSpPr>
        <p:spPr>
          <a:xfrm>
            <a:off x="503238" y="912813"/>
            <a:ext cx="3889375" cy="545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SELECT * FROM tabla;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SELECT columna1, columna2, ... FROM table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800E32B-032F-CE46-8352-7AB907A6933C}"/>
              </a:ext>
            </a:extLst>
          </p:cNvPr>
          <p:cNvSpPr/>
          <p:nvPr/>
        </p:nvSpPr>
        <p:spPr>
          <a:xfrm>
            <a:off x="503238" y="376232"/>
            <a:ext cx="3889375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CONSULTAS SQL SELECT SIMPLES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4DF0B94-9A2E-9C41-9076-8D564B8D0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9952" y="1856685"/>
            <a:ext cx="6004095" cy="3377303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0"/>
          <p:cNvSpPr txBox="1">
            <a:spLocks noGrp="1"/>
          </p:cNvSpPr>
          <p:nvPr>
            <p:ph type="body" idx="4294967295"/>
          </p:nvPr>
        </p:nvSpPr>
        <p:spPr>
          <a:xfrm>
            <a:off x="503238" y="912813"/>
            <a:ext cx="8176942" cy="569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r>
              <a:rPr lang="es-PE" sz="16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EJECUTAR CONSULTAS SQL EN EL PANEL SQL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/>
              <a:t>Hacer clic en la pestaña SQL para ejecutar las consultas.</a:t>
            </a:r>
            <a:endParaRPr sz="1600" dirty="0"/>
          </a:p>
        </p:txBody>
      </p:sp>
      <p:pic>
        <p:nvPicPr>
          <p:cNvPr id="325" name="Google Shape;325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43050" y="1958083"/>
            <a:ext cx="6057900" cy="2536031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6020274-64E9-B945-98F4-7FB75EAF692A}"/>
              </a:ext>
            </a:extLst>
          </p:cNvPr>
          <p:cNvSpPr/>
          <p:nvPr/>
        </p:nvSpPr>
        <p:spPr>
          <a:xfrm>
            <a:off x="503238" y="376232"/>
            <a:ext cx="3889375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CONSULTAS SQL SELECT SIMPLES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49A4803A-483A-A940-86E0-564A9F22B653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F132494-44BA-CE49-B1A5-B12700E6F1D3}"/>
              </a:ext>
            </a:extLst>
          </p:cNvPr>
          <p:cNvSpPr txBox="1"/>
          <p:nvPr/>
        </p:nvSpPr>
        <p:spPr>
          <a:xfrm>
            <a:off x="1008063" y="3169972"/>
            <a:ext cx="5993558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28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CREACIÓN DE UN</a:t>
            </a:r>
            <a:br>
              <a:rPr lang="es-PE" sz="2800" b="1" dirty="0">
                <a:solidFill>
                  <a:schemeClr val="bg1"/>
                </a:solidFill>
                <a:latin typeface="Calibri"/>
                <a:cs typeface="Calibri"/>
              </a:rPr>
            </a:br>
            <a:r>
              <a:rPr lang="es-PE" sz="28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PROYECTO PHP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519CB7B2-5890-0549-A39F-A74485A0AF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063" y="2869612"/>
            <a:ext cx="195423" cy="20125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88783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2"/>
          <p:cNvSpPr txBox="1">
            <a:spLocks noGrp="1"/>
          </p:cNvSpPr>
          <p:nvPr>
            <p:ph type="body" idx="4294967295"/>
          </p:nvPr>
        </p:nvSpPr>
        <p:spPr>
          <a:xfrm>
            <a:off x="503238" y="912813"/>
            <a:ext cx="2263932" cy="3200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Crear una carpeta dentro de la carpeta htdocs de Xampp para almacenar los archivos del proyecto PHP.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Empleando Visual Studio Code seleccionar la carpeta creada.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Crear el primer archivo con extensión .php.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Escribir el primer código en php incrustado dentro de html.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38" name="Google Shape;338;p32"/>
          <p:cNvSpPr txBox="1">
            <a:spLocks noGrp="1"/>
          </p:cNvSpPr>
          <p:nvPr>
            <p:ph type="body" idx="4294967295"/>
          </p:nvPr>
        </p:nvSpPr>
        <p:spPr>
          <a:xfrm>
            <a:off x="3168362" y="912813"/>
            <a:ext cx="5622203" cy="3469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&lt;!DOCTYPE html&gt;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&lt;html lang="en"&gt;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&lt;head&gt;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    &lt;meta charset="UTF-8"&gt;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    &lt;meta name="viewport" content="width=device-width, initial-scale=1.0"&gt;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    &lt;title&gt;Document&lt;/title&gt;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&lt;/head&gt;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&lt;body&gt;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-PE" sz="1050" dirty="0">
                <a:solidFill>
                  <a:srgbClr val="92C14E"/>
                </a:solidFill>
                <a:latin typeface="Consolas"/>
                <a:ea typeface="Consolas"/>
                <a:cs typeface="Consolas"/>
                <a:sym typeface="Consolas"/>
              </a:rPr>
              <a:t>&lt;?php </a:t>
            </a:r>
            <a:endParaRPr dirty="0">
              <a:solidFill>
                <a:srgbClr val="92C14E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        $saludo = “Buenos días";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        echo "&lt;h1&gt;".$saludo."&lt;/h1&gt;";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s-PE" sz="1050" dirty="0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-PE" sz="1050" dirty="0">
                <a:solidFill>
                  <a:srgbClr val="92C14E"/>
                </a:solidFill>
                <a:latin typeface="Consolas"/>
                <a:ea typeface="Consolas"/>
                <a:cs typeface="Consolas"/>
                <a:sym typeface="Consolas"/>
              </a:rPr>
              <a:t>?&gt;</a:t>
            </a:r>
            <a:endParaRPr dirty="0">
              <a:solidFill>
                <a:srgbClr val="92C14E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&lt;/body&gt;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&lt;/html&gt;</a:t>
            </a:r>
            <a:endParaRPr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B2E0E2D-A963-BE48-9FFE-AB07ADD7BD65}"/>
              </a:ext>
            </a:extLst>
          </p:cNvPr>
          <p:cNvSpPr/>
          <p:nvPr/>
        </p:nvSpPr>
        <p:spPr>
          <a:xfrm>
            <a:off x="503238" y="376232"/>
            <a:ext cx="3889375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CREACIÓN DE UN PROYECTO PHP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3"/>
          <p:cNvSpPr txBox="1">
            <a:spLocks noGrp="1"/>
          </p:cNvSpPr>
          <p:nvPr>
            <p:ph type="body" idx="4294967295"/>
          </p:nvPr>
        </p:nvSpPr>
        <p:spPr>
          <a:xfrm>
            <a:off x="503237" y="912813"/>
            <a:ext cx="5911739" cy="9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r>
              <a:rPr lang="es-PE" sz="16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CREACIÓN DE UN ARCHIVO SÓLO CON CÓDIGO PHP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Crear otro archivo con extensión .php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Escribir sólo código  php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46" name="Google Shape;346;p33"/>
          <p:cNvSpPr txBox="1">
            <a:spLocks noGrp="1"/>
          </p:cNvSpPr>
          <p:nvPr>
            <p:ph type="body" idx="4294967295"/>
          </p:nvPr>
        </p:nvSpPr>
        <p:spPr>
          <a:xfrm>
            <a:off x="4572000" y="1287297"/>
            <a:ext cx="4014518" cy="1520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&lt;?php 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    $saludo = "Buenas noches";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    echo "&lt;h1&gt;".$saludo."&lt;/h1&gt;";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?&gt;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endParaRPr sz="105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79F16C2-4AD1-4B45-85FC-D6F412C23672}"/>
              </a:ext>
            </a:extLst>
          </p:cNvPr>
          <p:cNvSpPr/>
          <p:nvPr/>
        </p:nvSpPr>
        <p:spPr>
          <a:xfrm>
            <a:off x="503238" y="376232"/>
            <a:ext cx="3889375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CREACIÓN DE UN PROYECTO PHP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EAA282B-778F-774B-ADFD-1075BD38503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8313" y="2373434"/>
            <a:ext cx="8207375" cy="2871439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2D2F447D-9C39-9F49-95E3-BEC3687C1D86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7769A1E-9C73-CA47-889D-9E6DE5295BA2}"/>
              </a:ext>
            </a:extLst>
          </p:cNvPr>
          <p:cNvSpPr txBox="1"/>
          <p:nvPr/>
        </p:nvSpPr>
        <p:spPr>
          <a:xfrm>
            <a:off x="1008063" y="3169972"/>
            <a:ext cx="5993558" cy="9971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24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CONEXIÓN CON LA BASE</a:t>
            </a:r>
            <a:br>
              <a:rPr lang="es-PE" sz="2400" dirty="0">
                <a:solidFill>
                  <a:schemeClr val="bg1"/>
                </a:solidFill>
                <a:latin typeface="Graphik Regular" charset="0"/>
              </a:rPr>
            </a:br>
            <a:r>
              <a:rPr lang="es-PE" sz="2400" b="1" dirty="0">
                <a:solidFill>
                  <a:schemeClr val="bg1"/>
                </a:solidFill>
                <a:latin typeface="Graphik Bold" charset="0"/>
              </a:rPr>
              <a:t>DE DATOS Y EJECUCIÓN DE</a:t>
            </a:r>
            <a:br>
              <a:rPr lang="es-PE" sz="2400" dirty="0">
                <a:solidFill>
                  <a:schemeClr val="bg1"/>
                </a:solidFill>
                <a:latin typeface="Graphik Regular" charset="0"/>
              </a:rPr>
            </a:br>
            <a:r>
              <a:rPr lang="es-PE" sz="24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CONSULTAS DE LA BASE DE DATOS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946A1100-87B7-AA4A-BFC4-E5629EC341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063" y="2869612"/>
            <a:ext cx="195423" cy="20125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90738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5"/>
          <p:cNvSpPr txBox="1"/>
          <p:nvPr/>
        </p:nvSpPr>
        <p:spPr>
          <a:xfrm>
            <a:off x="503238" y="922710"/>
            <a:ext cx="8286210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es-PE" sz="1600" b="1" cap="none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FORMAS DE CONEXIÓN A UNA BASE DE DATOS MYSQL O MARIADB</a:t>
            </a:r>
            <a:endParaRPr sz="1600" b="1" cap="none" dirty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55228B7-C1ED-E942-B85F-1037610A5272}"/>
              </a:ext>
            </a:extLst>
          </p:cNvPr>
          <p:cNvSpPr/>
          <p:nvPr/>
        </p:nvSpPr>
        <p:spPr>
          <a:xfrm>
            <a:off x="503238" y="376232"/>
            <a:ext cx="4661737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CONEXIÓN CON LA BASE DE DATOS Y EJECUCIÓN DE CONSULTAS DE LA BASE DE DATOS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8 CuadroTexto">
            <a:extLst>
              <a:ext uri="{FF2B5EF4-FFF2-40B4-BE49-F238E27FC236}">
                <a16:creationId xmlns:a16="http://schemas.microsoft.com/office/drawing/2014/main" id="{93DD67AC-8FB7-264E-B1BA-22FEC1157D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2103" y="1875460"/>
            <a:ext cx="4843585" cy="1938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</a:pPr>
            <a:r>
              <a:rPr lang="es-PE" sz="1400" b="0" i="0" dirty="0">
                <a:solidFill>
                  <a:srgbClr val="000000"/>
                </a:solidFill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(Para MySQL o MariaDB: Empleando procedimientos)</a:t>
            </a:r>
            <a:endParaRPr lang="es-P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28 Flecha derecha">
            <a:extLst>
              <a:ext uri="{FF2B5EF4-FFF2-40B4-BE49-F238E27FC236}">
                <a16:creationId xmlns:a16="http://schemas.microsoft.com/office/drawing/2014/main" id="{819C5D7B-25F7-5042-A288-99CA9DCEABCA}"/>
              </a:ext>
            </a:extLst>
          </p:cNvPr>
          <p:cNvSpPr/>
          <p:nvPr/>
        </p:nvSpPr>
        <p:spPr>
          <a:xfrm>
            <a:off x="3317359" y="1802241"/>
            <a:ext cx="395408" cy="340338"/>
          </a:xfrm>
          <a:prstGeom prst="rightArrow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s-PE" sz="1600" dirty="0">
              <a:latin typeface="Calibri" panose="020F0502020204030204" pitchFamily="34" charset="0"/>
            </a:endParaRPr>
          </a:p>
        </p:txBody>
      </p: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id="{87AA1F45-52CD-B047-BF07-24E74A3821A3}"/>
              </a:ext>
            </a:extLst>
          </p:cNvPr>
          <p:cNvSpPr/>
          <p:nvPr/>
        </p:nvSpPr>
        <p:spPr>
          <a:xfrm>
            <a:off x="1626909" y="1639575"/>
            <a:ext cx="1521495" cy="646331"/>
          </a:xfrm>
          <a:prstGeom prst="roundRect">
            <a:avLst>
              <a:gd name="adj" fmla="val 16033"/>
            </a:avLst>
          </a:prstGeom>
          <a:solidFill>
            <a:srgbClr val="FE7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defRPr/>
            </a:pPr>
            <a:r>
              <a:rPr lang="es-PE" sz="1600" b="1" i="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MySQLi</a:t>
            </a:r>
            <a:endParaRPr lang="es-PE" sz="16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8 CuadroTexto">
            <a:extLst>
              <a:ext uri="{FF2B5EF4-FFF2-40B4-BE49-F238E27FC236}">
                <a16:creationId xmlns:a16="http://schemas.microsoft.com/office/drawing/2014/main" id="{6080577C-BAA1-CC4F-8399-59C8C23FB1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2103" y="2754418"/>
            <a:ext cx="4843585" cy="1938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</a:pPr>
            <a:r>
              <a:rPr lang="es-PE" sz="1400" b="0" i="0" dirty="0">
                <a:solidFill>
                  <a:srgbClr val="000000"/>
                </a:solidFill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(Para MySQL o MariaDB: Orientado a Objetos)</a:t>
            </a:r>
            <a:endParaRPr lang="es-P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28 Flecha derecha">
            <a:extLst>
              <a:ext uri="{FF2B5EF4-FFF2-40B4-BE49-F238E27FC236}">
                <a16:creationId xmlns:a16="http://schemas.microsoft.com/office/drawing/2014/main" id="{475BF1AD-623A-6C4B-98FA-8CFF8591B084}"/>
              </a:ext>
            </a:extLst>
          </p:cNvPr>
          <p:cNvSpPr/>
          <p:nvPr/>
        </p:nvSpPr>
        <p:spPr>
          <a:xfrm>
            <a:off x="3317359" y="2681199"/>
            <a:ext cx="395408" cy="340338"/>
          </a:xfrm>
          <a:prstGeom prst="rightArrow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s-PE" sz="1600" dirty="0">
              <a:latin typeface="Calibri" panose="020F0502020204030204" pitchFamily="34" charset="0"/>
            </a:endParaRPr>
          </a:p>
        </p:txBody>
      </p:sp>
      <p:sp>
        <p:nvSpPr>
          <p:cNvPr id="11" name="Rectángulo redondeado 10">
            <a:extLst>
              <a:ext uri="{FF2B5EF4-FFF2-40B4-BE49-F238E27FC236}">
                <a16:creationId xmlns:a16="http://schemas.microsoft.com/office/drawing/2014/main" id="{E3FE66CD-3498-C54C-8AF4-943670841BA7}"/>
              </a:ext>
            </a:extLst>
          </p:cNvPr>
          <p:cNvSpPr/>
          <p:nvPr/>
        </p:nvSpPr>
        <p:spPr>
          <a:xfrm>
            <a:off x="1626909" y="2518533"/>
            <a:ext cx="1521495" cy="646331"/>
          </a:xfrm>
          <a:prstGeom prst="roundRect">
            <a:avLst>
              <a:gd name="adj" fmla="val 16033"/>
            </a:avLst>
          </a:prstGeom>
          <a:solidFill>
            <a:srgbClr val="FE7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defRPr/>
            </a:pPr>
            <a:r>
              <a:rPr lang="es-PE" sz="1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MySQLi</a:t>
            </a:r>
            <a:endParaRPr lang="es-PE" sz="16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8 CuadroTexto">
            <a:extLst>
              <a:ext uri="{FF2B5EF4-FFF2-40B4-BE49-F238E27FC236}">
                <a16:creationId xmlns:a16="http://schemas.microsoft.com/office/drawing/2014/main" id="{B4160A6A-0DE0-DB42-8004-824BB4A984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2103" y="3647553"/>
            <a:ext cx="4843585" cy="1938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</a:pPr>
            <a:r>
              <a:rPr lang="es-PE" sz="1400" b="0" i="0" dirty="0">
                <a:solidFill>
                  <a:srgbClr val="000000"/>
                </a:solidFill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(Para MySQL, MariaDB y otras bases de datos)</a:t>
            </a:r>
            <a:endParaRPr lang="es-P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28 Flecha derecha">
            <a:extLst>
              <a:ext uri="{FF2B5EF4-FFF2-40B4-BE49-F238E27FC236}">
                <a16:creationId xmlns:a16="http://schemas.microsoft.com/office/drawing/2014/main" id="{89ED2F92-4E75-B84B-9D74-0BE169A23F69}"/>
              </a:ext>
            </a:extLst>
          </p:cNvPr>
          <p:cNvSpPr/>
          <p:nvPr/>
        </p:nvSpPr>
        <p:spPr>
          <a:xfrm>
            <a:off x="3317359" y="3574334"/>
            <a:ext cx="395408" cy="340338"/>
          </a:xfrm>
          <a:prstGeom prst="rightArrow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s-PE" sz="1600" dirty="0">
              <a:latin typeface="Calibri" panose="020F0502020204030204" pitchFamily="34" charset="0"/>
            </a:endParaRPr>
          </a:p>
        </p:txBody>
      </p:sp>
      <p:sp>
        <p:nvSpPr>
          <p:cNvPr id="14" name="Rectángulo redondeado 13">
            <a:extLst>
              <a:ext uri="{FF2B5EF4-FFF2-40B4-BE49-F238E27FC236}">
                <a16:creationId xmlns:a16="http://schemas.microsoft.com/office/drawing/2014/main" id="{1198BD6F-A44C-D540-83EF-53332DE749A9}"/>
              </a:ext>
            </a:extLst>
          </p:cNvPr>
          <p:cNvSpPr/>
          <p:nvPr/>
        </p:nvSpPr>
        <p:spPr>
          <a:xfrm>
            <a:off x="1626909" y="3411668"/>
            <a:ext cx="1521495" cy="646331"/>
          </a:xfrm>
          <a:prstGeom prst="roundRect">
            <a:avLst>
              <a:gd name="adj" fmla="val 16033"/>
            </a:avLst>
          </a:prstGeom>
          <a:solidFill>
            <a:srgbClr val="FE7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defRPr/>
            </a:pPr>
            <a:r>
              <a:rPr lang="es-PE" sz="1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PDO</a:t>
            </a:r>
            <a:endParaRPr lang="es-PE" sz="16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6"/>
          <p:cNvSpPr txBox="1">
            <a:spLocks noGrp="1"/>
          </p:cNvSpPr>
          <p:nvPr>
            <p:ph type="title" idx="4294967295"/>
          </p:nvPr>
        </p:nvSpPr>
        <p:spPr>
          <a:xfrm>
            <a:off x="506967" y="912813"/>
            <a:ext cx="2591938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es-PE" sz="16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CONEXIÓN CON PDO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67" name="Google Shape;367;p36"/>
          <p:cNvSpPr txBox="1">
            <a:spLocks noGrp="1"/>
          </p:cNvSpPr>
          <p:nvPr>
            <p:ph type="body" idx="4294967295"/>
          </p:nvPr>
        </p:nvSpPr>
        <p:spPr>
          <a:xfrm>
            <a:off x="684213" y="1818679"/>
            <a:ext cx="3708400" cy="1420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&lt;?php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$dsn = 'mysql:dbname=testdb;host=127.0.0.1';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$usuario = 'usuario_bd’;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$clave = ‘clave_bd’;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$cn = new PDO($dsn, $usuario, $clave);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?&gt;</a:t>
            </a:r>
            <a:endParaRPr dirty="0"/>
          </a:p>
        </p:txBody>
      </p:sp>
      <p:sp>
        <p:nvSpPr>
          <p:cNvPr id="368" name="Google Shape;368;p36"/>
          <p:cNvSpPr txBox="1">
            <a:spLocks noGrp="1"/>
          </p:cNvSpPr>
          <p:nvPr>
            <p:ph type="body" idx="4294967295"/>
          </p:nvPr>
        </p:nvSpPr>
        <p:spPr>
          <a:xfrm>
            <a:off x="4751388" y="1743928"/>
            <a:ext cx="3924300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Se indica el nombre de la base de datos: </a:t>
            </a:r>
            <a:r>
              <a:rPr lang="es-PE" sz="1600" b="1" dirty="0">
                <a:latin typeface="Calibri" panose="020F0502020204030204" pitchFamily="34" charset="0"/>
                <a:cs typeface="Calibri" panose="020F0502020204030204" pitchFamily="34" charset="0"/>
              </a:rPr>
              <a:t>dbname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Se indica la ruta del servidor de base de datos: </a:t>
            </a:r>
            <a:r>
              <a:rPr lang="es-PE" sz="1600" b="1" dirty="0">
                <a:latin typeface="Calibri" panose="020F0502020204030204" pitchFamily="34" charset="0"/>
                <a:cs typeface="Calibri" panose="020F0502020204030204" pitchFamily="34" charset="0"/>
              </a:rPr>
              <a:t>host</a:t>
            </a: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Luego se indica el nombre de usuario,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Finalmente, la contraseña (clave)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FDE994-1248-754B-95D7-325029800796}"/>
              </a:ext>
            </a:extLst>
          </p:cNvPr>
          <p:cNvSpPr/>
          <p:nvPr/>
        </p:nvSpPr>
        <p:spPr>
          <a:xfrm>
            <a:off x="503238" y="376232"/>
            <a:ext cx="4661737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CONEXIÓN CON LA BASE DE DATOS Y EJECUCIÓN DE CONSULTAS DE LA BASE DE DATOS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127405F6-BA03-4346-8655-4D4323F3DDE3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DEBD780-E5CA-D640-AB6D-8C7F520679C4}"/>
              </a:ext>
            </a:extLst>
          </p:cNvPr>
          <p:cNvSpPr txBox="1"/>
          <p:nvPr/>
        </p:nvSpPr>
        <p:spPr>
          <a:xfrm>
            <a:off x="1008063" y="3169972"/>
            <a:ext cx="5993558" cy="9971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24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GENERACIÓN DE CONTENIDO</a:t>
            </a:r>
            <a:br>
              <a:rPr lang="es-PE" sz="2400" dirty="0">
                <a:solidFill>
                  <a:schemeClr val="bg1"/>
                </a:solidFill>
                <a:latin typeface="Graphik Regular" charset="0"/>
              </a:rPr>
            </a:br>
            <a:r>
              <a:rPr lang="es-PE" sz="2400" b="1" dirty="0">
                <a:solidFill>
                  <a:schemeClr val="bg1"/>
                </a:solidFill>
                <a:latin typeface="Graphik Bold" charset="0"/>
              </a:rPr>
              <a:t>JSON DE UNA CONSULTA DE</a:t>
            </a:r>
            <a:br>
              <a:rPr lang="es-PE" sz="2400" dirty="0">
                <a:solidFill>
                  <a:schemeClr val="bg1"/>
                </a:solidFill>
                <a:latin typeface="Graphik Regular" charset="0"/>
              </a:rPr>
            </a:br>
            <a:r>
              <a:rPr lang="es-PE" sz="24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LA BASE DE DATOS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C451CB1-8E32-B245-B6DD-A91AD4AF42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063" y="2869612"/>
            <a:ext cx="195423" cy="20125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33851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8"/>
          <p:cNvSpPr txBox="1">
            <a:spLocks noGrp="1"/>
          </p:cNvSpPr>
          <p:nvPr>
            <p:ph type="body" idx="4294967295"/>
          </p:nvPr>
        </p:nvSpPr>
        <p:spPr>
          <a:xfrm>
            <a:off x="684213" y="1539310"/>
            <a:ext cx="4014518" cy="1241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$sql = "SELECT * FROM tabla";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$rs = $cn-&gt;prepare($sql); 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$rs-&gt;execute(); </a:t>
            </a:r>
            <a:endParaRPr sz="105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2" name="Google Shape;382;p38"/>
          <p:cNvSpPr txBox="1">
            <a:spLocks noGrp="1"/>
          </p:cNvSpPr>
          <p:nvPr>
            <p:ph type="body" idx="4294967295"/>
          </p:nvPr>
        </p:nvSpPr>
        <p:spPr>
          <a:xfrm>
            <a:off x="4751388" y="1360474"/>
            <a:ext cx="4014518" cy="1087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Se prepara una sentencia SQL para ser ejecutada con el método </a:t>
            </a:r>
            <a:r>
              <a:rPr lang="es-PE" sz="1600" b="1" dirty="0">
                <a:latin typeface="Calibri" panose="020F0502020204030204" pitchFamily="34" charset="0"/>
                <a:cs typeface="Calibri" panose="020F0502020204030204" pitchFamily="34" charset="0"/>
              </a:rPr>
              <a:t>prepare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Se ejecuta la sentencia preparada con el método </a:t>
            </a:r>
            <a:r>
              <a:rPr lang="es-PE" sz="1600" b="1" dirty="0">
                <a:latin typeface="Calibri" panose="020F0502020204030204" pitchFamily="34" charset="0"/>
                <a:cs typeface="Calibri" panose="020F0502020204030204" pitchFamily="34" charset="0"/>
              </a:rPr>
              <a:t>execute()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84" name="Google Shape;384;p38"/>
          <p:cNvSpPr txBox="1"/>
          <p:nvPr/>
        </p:nvSpPr>
        <p:spPr>
          <a:xfrm>
            <a:off x="503238" y="912813"/>
            <a:ext cx="4433159" cy="228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 lnSpcReduction="10000"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es-PE" sz="1600" b="1" cap="none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EJECUTANDO UNA CONSULTA SQL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9CF370-7CF6-0847-BAD6-9899FE6A358F}"/>
              </a:ext>
            </a:extLst>
          </p:cNvPr>
          <p:cNvSpPr/>
          <p:nvPr/>
        </p:nvSpPr>
        <p:spPr>
          <a:xfrm>
            <a:off x="503239" y="376232"/>
            <a:ext cx="4248150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GENERACIÓN DE CONTENIDO JSON DE UNA CONSULTA DE LA BASE DE DATOS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24323988-7205-3C47-86ED-F8581626A9A8}"/>
              </a:ext>
            </a:extLst>
          </p:cNvPr>
          <p:cNvSpPr/>
          <p:nvPr/>
        </p:nvSpPr>
        <p:spPr>
          <a:xfrm>
            <a:off x="6918960" y="5364480"/>
            <a:ext cx="2133600" cy="22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3" name="object 7">
            <a:extLst>
              <a:ext uri="{FF2B5EF4-FFF2-40B4-BE49-F238E27FC236}">
                <a16:creationId xmlns:a16="http://schemas.microsoft.com/office/drawing/2014/main" id="{83DE5688-3C5E-2A44-B793-F4516F1C5BD0}"/>
              </a:ext>
            </a:extLst>
          </p:cNvPr>
          <p:cNvSpPr txBox="1"/>
          <p:nvPr/>
        </p:nvSpPr>
        <p:spPr>
          <a:xfrm>
            <a:off x="1282298" y="918372"/>
            <a:ext cx="5521727" cy="33034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725" marR="0" lvl="0" algn="l" rtl="0"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600"/>
            </a:pPr>
            <a:r>
              <a:rPr lang="es-PE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 esta sesión:</a:t>
            </a:r>
            <a:endParaRPr lang="es-PE" sz="1400" dirty="0">
              <a:latin typeface="Calibri"/>
              <a:ea typeface="Calibri"/>
              <a:cs typeface="Calibri"/>
              <a:sym typeface="Calibri"/>
            </a:endParaRPr>
          </a:p>
          <a:p>
            <a:pPr marL="177800" marR="0" lvl="1" indent="-165100">
              <a:spcBef>
                <a:spcPts val="0"/>
              </a:spcBef>
              <a:spcAft>
                <a:spcPts val="800"/>
              </a:spcAft>
              <a:buClr>
                <a:srgbClr val="EE4639"/>
              </a:buClr>
              <a:buSzPts val="1600"/>
              <a:buFont typeface="Arial" charset="0"/>
              <a:buChar char="•"/>
              <a:tabLst>
                <a:tab pos="120650" algn="l"/>
              </a:tabLst>
            </a:pPr>
            <a:r>
              <a:rPr lang="es-PE" sz="1400" b="1" spc="-10" dirty="0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Aprenderás</a:t>
            </a:r>
            <a:r>
              <a:rPr lang="es-PE" sz="1400" spc="-10" dirty="0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 cómo configurar el entorno de desarrollo para la creación de servicios web.</a:t>
            </a:r>
          </a:p>
          <a:p>
            <a:pPr marL="177800" marR="0" lvl="1" indent="-165100">
              <a:spcBef>
                <a:spcPts val="0"/>
              </a:spcBef>
              <a:spcAft>
                <a:spcPts val="800"/>
              </a:spcAft>
              <a:buClr>
                <a:srgbClr val="EE4639"/>
              </a:buClr>
              <a:buSzPts val="1600"/>
              <a:buFont typeface="Arial" charset="0"/>
              <a:buChar char="•"/>
              <a:tabLst>
                <a:tab pos="120650" algn="l"/>
              </a:tabLst>
            </a:pPr>
            <a:r>
              <a:rPr lang="es-PE" sz="1400" b="1" spc="-10" dirty="0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Instalarás</a:t>
            </a:r>
            <a:r>
              <a:rPr lang="es-PE" sz="1400" spc="-10" dirty="0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 un servidor web local con soporte a PHP y que permita trabajar con una base de datos MySQL (MariaDB).</a:t>
            </a:r>
          </a:p>
          <a:p>
            <a:pPr marL="177800" marR="0" lvl="1" indent="-165100">
              <a:spcBef>
                <a:spcPts val="0"/>
              </a:spcBef>
              <a:spcAft>
                <a:spcPts val="800"/>
              </a:spcAft>
              <a:buClr>
                <a:srgbClr val="EE4639"/>
              </a:buClr>
              <a:buSzPts val="1600"/>
              <a:buFont typeface="Arial" charset="0"/>
              <a:buChar char="•"/>
              <a:tabLst>
                <a:tab pos="120650" algn="l"/>
              </a:tabLst>
            </a:pPr>
            <a:r>
              <a:rPr lang="es-PE" sz="1400" b="1" spc="-10" dirty="0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Crearás</a:t>
            </a:r>
            <a:r>
              <a:rPr lang="es-PE" sz="1400" spc="-10" dirty="0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 una base de datos con tablas y columnas para almacenar datos.</a:t>
            </a:r>
          </a:p>
          <a:p>
            <a:pPr marL="177800" marR="0" lvl="1" indent="-165100">
              <a:spcBef>
                <a:spcPts val="0"/>
              </a:spcBef>
              <a:spcAft>
                <a:spcPts val="800"/>
              </a:spcAft>
              <a:buClr>
                <a:srgbClr val="EE4639"/>
              </a:buClr>
              <a:buSzPts val="1600"/>
              <a:buFont typeface="Arial" charset="0"/>
              <a:buChar char="•"/>
              <a:tabLst>
                <a:tab pos="120650" algn="l"/>
              </a:tabLst>
            </a:pPr>
            <a:r>
              <a:rPr lang="es-PE" sz="1400" b="1" spc="-10" dirty="0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Podrás realizar </a:t>
            </a:r>
            <a:r>
              <a:rPr lang="es-PE" sz="1400" spc="-10" dirty="0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operaciones básicas de migración a través de la exportación e importación.</a:t>
            </a:r>
          </a:p>
          <a:p>
            <a:pPr marL="177800" marR="0" lvl="1" indent="-165100">
              <a:spcBef>
                <a:spcPts val="0"/>
              </a:spcBef>
              <a:spcAft>
                <a:spcPts val="800"/>
              </a:spcAft>
              <a:buClr>
                <a:srgbClr val="EE4639"/>
              </a:buClr>
              <a:buSzPts val="1600"/>
              <a:buFont typeface="Arial" charset="0"/>
              <a:buChar char="•"/>
              <a:tabLst>
                <a:tab pos="120650" algn="l"/>
              </a:tabLst>
            </a:pPr>
            <a:r>
              <a:rPr lang="es-PE" sz="1400" b="1" spc="-10" dirty="0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Harás consultas </a:t>
            </a:r>
            <a:r>
              <a:rPr lang="es-PE" sz="1400" spc="-10" dirty="0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a la base de datos empleando instrucciones SQL.</a:t>
            </a:r>
          </a:p>
          <a:p>
            <a:pPr marL="177800" marR="0" lvl="1" indent="-165100">
              <a:spcBef>
                <a:spcPts val="0"/>
              </a:spcBef>
              <a:spcAft>
                <a:spcPts val="800"/>
              </a:spcAft>
              <a:buClr>
                <a:srgbClr val="EE4639"/>
              </a:buClr>
              <a:buSzPts val="1600"/>
              <a:buFont typeface="Arial" charset="0"/>
              <a:buChar char="•"/>
              <a:tabLst>
                <a:tab pos="120650" algn="l"/>
              </a:tabLst>
            </a:pPr>
            <a:r>
              <a:rPr lang="es-PE" sz="1400" b="1" spc="-10" dirty="0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Crearás</a:t>
            </a:r>
            <a:r>
              <a:rPr lang="es-PE" sz="1400" spc="-10" dirty="0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 un proyecto PHP que permita conectarse a una base de datos y ejecutar consultas SQL.</a:t>
            </a:r>
          </a:p>
          <a:p>
            <a:pPr marL="177800" marR="0" lvl="1" indent="-165100">
              <a:spcBef>
                <a:spcPts val="0"/>
              </a:spcBef>
              <a:spcAft>
                <a:spcPts val="800"/>
              </a:spcAft>
              <a:buClr>
                <a:srgbClr val="EE4639"/>
              </a:buClr>
              <a:buSzPts val="1600"/>
              <a:buFont typeface="Arial" charset="0"/>
              <a:buChar char="•"/>
              <a:tabLst>
                <a:tab pos="120650" algn="l"/>
              </a:tabLst>
            </a:pPr>
            <a:r>
              <a:rPr lang="es-PE" sz="1400" b="1" spc="-10" dirty="0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Crearás</a:t>
            </a:r>
            <a:r>
              <a:rPr lang="es-PE" sz="1400" spc="-10" dirty="0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 </a:t>
            </a:r>
            <a:r>
              <a:rPr lang="es-PE" sz="1400" b="1" spc="-10" dirty="0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Servicios Web </a:t>
            </a:r>
            <a:r>
              <a:rPr lang="es-PE" sz="1400" spc="-10" dirty="0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generando datos en formato JSON.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D92129B-77E8-E946-9A7A-24DB0F2BB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839" y="954885"/>
            <a:ext cx="117851" cy="121369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BFBB8427-11B2-0042-9682-0D650A5574C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6661" y="3052731"/>
            <a:ext cx="1689027" cy="2181257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66FC0787-6483-6042-88F7-60AA2D9DA7E6}"/>
              </a:ext>
            </a:extLst>
          </p:cNvPr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870D0D5C-B00D-5F4D-B6AD-E0BF6CA671BC}"/>
              </a:ext>
            </a:extLst>
          </p:cNvPr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INTRODUCCIÓN </a:t>
            </a:r>
          </a:p>
        </p:txBody>
      </p:sp>
    </p:spTree>
    <p:extLst>
      <p:ext uri="{BB962C8B-B14F-4D97-AF65-F5344CB8AC3E}">
        <p14:creationId xmlns:p14="http://schemas.microsoft.com/office/powerpoint/2010/main" val="33217284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9"/>
          <p:cNvSpPr txBox="1">
            <a:spLocks noGrp="1"/>
          </p:cNvSpPr>
          <p:nvPr>
            <p:ph type="body" idx="4294967295"/>
          </p:nvPr>
        </p:nvSpPr>
        <p:spPr>
          <a:xfrm>
            <a:off x="503239" y="912813"/>
            <a:ext cx="2678128" cy="2980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r>
              <a:rPr lang="es-PE" sz="16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JSON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Los archivos JSON se emplean para compartir datos estructurados de manera simple y fácil de leer.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Un archivo JSON se organiza en pares de </a:t>
            </a:r>
            <a:r>
              <a:rPr lang="es-PE" sz="1600" dirty="0">
                <a:solidFill>
                  <a:srgbClr val="92C14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clave</a:t>
            </a: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 / valor. La </a:t>
            </a:r>
            <a:r>
              <a:rPr lang="es-PE" sz="1600" dirty="0">
                <a:solidFill>
                  <a:srgbClr val="92C14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clave</a:t>
            </a: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 es el nombre del dato, su significado. A su vez, el valor puede ser de distintos tipos.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91" name="Google Shape;391;p39"/>
          <p:cNvSpPr txBox="1">
            <a:spLocks noGrp="1"/>
          </p:cNvSpPr>
          <p:nvPr>
            <p:ph type="body" idx="4294967295"/>
          </p:nvPr>
        </p:nvSpPr>
        <p:spPr>
          <a:xfrm>
            <a:off x="3358910" y="1267232"/>
            <a:ext cx="5384549" cy="28608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[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{"</a:t>
            </a:r>
            <a:r>
              <a:rPr lang="es-PE" sz="1050" dirty="0">
                <a:solidFill>
                  <a:srgbClr val="92C14E"/>
                </a:solidFill>
                <a:latin typeface="Consolas"/>
                <a:ea typeface="Consolas"/>
                <a:cs typeface="Consolas"/>
                <a:sym typeface="Consolas"/>
              </a:rPr>
              <a:t>idcategoria</a:t>
            </a: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":1,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-PE" sz="1050" dirty="0">
                <a:solidFill>
                  <a:srgbClr val="92C14E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":"Bebidas",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-PE" sz="1050" dirty="0">
                <a:solidFill>
                  <a:srgbClr val="92C14E"/>
                </a:solidFill>
                <a:latin typeface="Consolas"/>
                <a:ea typeface="Consolas"/>
                <a:cs typeface="Consolas"/>
                <a:sym typeface="Consolas"/>
              </a:rPr>
              <a:t>descripcion</a:t>
            </a: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":"Gaseosas, cafe, te, cervezas y maltas"},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{"</a:t>
            </a:r>
            <a:r>
              <a:rPr lang="es-PE" sz="1050" dirty="0">
                <a:solidFill>
                  <a:srgbClr val="92C14E"/>
                </a:solidFill>
                <a:latin typeface="Consolas"/>
                <a:ea typeface="Consolas"/>
                <a:cs typeface="Consolas"/>
                <a:sym typeface="Consolas"/>
              </a:rPr>
              <a:t>idcategoria</a:t>
            </a: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":2,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-PE" sz="1050" dirty="0">
                <a:solidFill>
                  <a:srgbClr val="92C14E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":"Condimentos",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-PE" sz="1050" dirty="0">
                <a:solidFill>
                  <a:srgbClr val="92C14E"/>
                </a:solidFill>
                <a:latin typeface="Consolas"/>
                <a:ea typeface="Consolas"/>
                <a:cs typeface="Consolas"/>
                <a:sym typeface="Consolas"/>
              </a:rPr>
              <a:t>descripcion</a:t>
            </a: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":"Salsas dulces y picantes, delicias, comida para untar"},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{"</a:t>
            </a:r>
            <a:r>
              <a:rPr lang="es-PE" sz="1050" dirty="0">
                <a:solidFill>
                  <a:srgbClr val="92C14E"/>
                </a:solidFill>
                <a:latin typeface="Consolas"/>
                <a:ea typeface="Consolas"/>
                <a:cs typeface="Consolas"/>
                <a:sym typeface="Consolas"/>
              </a:rPr>
              <a:t>idcategoria</a:t>
            </a: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":3,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-PE" sz="1050" dirty="0" err="1">
                <a:solidFill>
                  <a:srgbClr val="92C14E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s-PE" sz="1050" dirty="0" err="1">
                <a:latin typeface="Consolas"/>
                <a:ea typeface="Consolas"/>
                <a:cs typeface="Consolas"/>
                <a:sym typeface="Consolas"/>
              </a:rPr>
              <a:t>":"Reposteria</a:t>
            </a: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",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-PE" sz="1050" dirty="0">
                <a:solidFill>
                  <a:srgbClr val="92C14E"/>
                </a:solidFill>
                <a:latin typeface="Consolas"/>
                <a:ea typeface="Consolas"/>
                <a:cs typeface="Consolas"/>
                <a:sym typeface="Consolas"/>
              </a:rPr>
              <a:t>descripcion</a:t>
            </a: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":"Postres, dulces y pan dulce"}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]</a:t>
            </a:r>
            <a:endParaRPr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6B97114-BD56-5247-90E6-8050B31CEEF5}"/>
              </a:ext>
            </a:extLst>
          </p:cNvPr>
          <p:cNvSpPr/>
          <p:nvPr/>
        </p:nvSpPr>
        <p:spPr>
          <a:xfrm>
            <a:off x="503239" y="376232"/>
            <a:ext cx="4248150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GENERACIÓN DE CONTENIDO JSON DE UNA CONSULTA DE LA BASE DE DATOS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0"/>
          <p:cNvSpPr txBox="1">
            <a:spLocks noGrp="1"/>
          </p:cNvSpPr>
          <p:nvPr>
            <p:ph type="title" idx="4294967295"/>
          </p:nvPr>
        </p:nvSpPr>
        <p:spPr>
          <a:xfrm>
            <a:off x="503239" y="912813"/>
            <a:ext cx="8340453" cy="214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es-PE" sz="16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RECUPERANDO FILAS PARA MOSTRARLAS EN FORMATO JSON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99" name="Google Shape;399;p40"/>
          <p:cNvSpPr txBox="1">
            <a:spLocks noGrp="1"/>
          </p:cNvSpPr>
          <p:nvPr>
            <p:ph type="body" idx="4294967295"/>
          </p:nvPr>
        </p:nvSpPr>
        <p:spPr>
          <a:xfrm>
            <a:off x="490896" y="1623194"/>
            <a:ext cx="4014518" cy="1250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$rows = $rs-&gt;fetchAll(PDO::FETCH_ASSOC);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</a:pPr>
            <a:r>
              <a:rPr lang="es-PE" sz="1050" dirty="0">
                <a:latin typeface="Consolas"/>
                <a:ea typeface="Consolas"/>
                <a:cs typeface="Consolas"/>
                <a:sym typeface="Consolas"/>
              </a:rPr>
              <a:t>echo json_encode($rows);</a:t>
            </a:r>
            <a:endParaRPr sz="105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0" name="Google Shape;400;p40"/>
          <p:cNvSpPr txBox="1">
            <a:spLocks noGrp="1"/>
          </p:cNvSpPr>
          <p:nvPr>
            <p:ph type="body" idx="4294967295"/>
          </p:nvPr>
        </p:nvSpPr>
        <p:spPr>
          <a:xfrm>
            <a:off x="4751388" y="1525691"/>
            <a:ext cx="3712128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Se devuelve un array que contiene todas las filas del conjunto de resultados con el método </a:t>
            </a:r>
            <a:r>
              <a:rPr lang="es-PE" sz="1600" b="1" dirty="0">
                <a:latin typeface="Calibri" panose="020F0502020204030204" pitchFamily="34" charset="0"/>
                <a:cs typeface="Calibri" panose="020F0502020204030204" pitchFamily="34" charset="0"/>
              </a:rPr>
              <a:t>fetchAll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Se devuelve un array indexado por los nombres de las columnas del conjunto de resultados con el parámetro </a:t>
            </a:r>
            <a:r>
              <a:rPr lang="es-PE" sz="1600" b="1" dirty="0">
                <a:latin typeface="Calibri" panose="020F0502020204030204" pitchFamily="34" charset="0"/>
                <a:cs typeface="Calibri" panose="020F0502020204030204" pitchFamily="34" charset="0"/>
              </a:rPr>
              <a:t>PDO::FETCH_ASSOC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Con </a:t>
            </a:r>
            <a:r>
              <a:rPr lang="es-PE" sz="1600" b="1" dirty="0">
                <a:latin typeface="Calibri" panose="020F0502020204030204" pitchFamily="34" charset="0"/>
                <a:cs typeface="Calibri" panose="020F0502020204030204" pitchFamily="34" charset="0"/>
              </a:rPr>
              <a:t>json_encode</a:t>
            </a: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 el arreglo se convierte a formato JSON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4770B0D-B9E4-CE4A-B39E-D41C910CADB5}"/>
              </a:ext>
            </a:extLst>
          </p:cNvPr>
          <p:cNvSpPr/>
          <p:nvPr/>
        </p:nvSpPr>
        <p:spPr>
          <a:xfrm>
            <a:off x="503239" y="376232"/>
            <a:ext cx="4248150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GENERACIÓN DE CONTENIDO JSON DE UNA CONSULTA DE LA BASE DE DATOS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F089C3AF-060E-2E4A-97FC-60A04EE7BD37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654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FFEAFA8C-B7D6-FE4A-AE23-4BF9E5F0ED00}"/>
              </a:ext>
            </a:extLst>
          </p:cNvPr>
          <p:cNvGrpSpPr/>
          <p:nvPr/>
        </p:nvGrpSpPr>
        <p:grpSpPr>
          <a:xfrm>
            <a:off x="2506315" y="2194222"/>
            <a:ext cx="4581728" cy="1326557"/>
            <a:chOff x="2403187" y="2211377"/>
            <a:chExt cx="4581728" cy="1326557"/>
          </a:xfrm>
        </p:grpSpPr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11D804FA-E707-8349-84B4-7911E3DD7BC2}"/>
                </a:ext>
              </a:extLst>
            </p:cNvPr>
            <p:cNvSpPr txBox="1"/>
            <p:nvPr/>
          </p:nvSpPr>
          <p:spPr>
            <a:xfrm>
              <a:off x="2403187" y="2540738"/>
              <a:ext cx="4581728" cy="9971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s-ES_tradnl" sz="3600" dirty="0">
                  <a:solidFill>
                    <a:schemeClr val="bg1"/>
                  </a:solidFill>
                  <a:latin typeface="Graphik Regular" charset="0"/>
                  <a:ea typeface="Graphik Regular" charset="0"/>
                  <a:cs typeface="Graphik Regular" charset="0"/>
                </a:rPr>
                <a:t>CONCLUSIONES</a:t>
              </a:r>
              <a:br>
                <a:rPr lang="es-ES_tradnl" sz="3600" dirty="0">
                  <a:solidFill>
                    <a:schemeClr val="bg1"/>
                  </a:solidFill>
                  <a:latin typeface="Graphik Regular" charset="0"/>
                  <a:ea typeface="Graphik Regular" charset="0"/>
                  <a:cs typeface="Graphik Regular" charset="0"/>
                </a:rPr>
              </a:br>
              <a:r>
                <a:rPr lang="es-ES_tradnl" sz="3600" b="1" dirty="0">
                  <a:solidFill>
                    <a:schemeClr val="bg1"/>
                  </a:solidFill>
                  <a:latin typeface="Graphik Bold" charset="0"/>
                  <a:ea typeface="Graphik Bold" charset="0"/>
                  <a:cs typeface="Graphik Bold" charset="0"/>
                </a:rPr>
                <a:t>MÁS REFERENCIAS</a:t>
              </a:r>
            </a:p>
          </p:txBody>
        </p:sp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AA30FA6A-7829-4246-BD5D-772AC42F3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25491" y="2211377"/>
              <a:ext cx="202176" cy="208211"/>
            </a:xfrm>
            <a:prstGeom prst="rect">
              <a:avLst/>
            </a:prstGeom>
          </p:spPr>
        </p:pic>
      </p:grpSp>
      <p:pic>
        <p:nvPicPr>
          <p:cNvPr id="6" name="Imagen 5">
            <a:extLst>
              <a:ext uri="{FF2B5EF4-FFF2-40B4-BE49-F238E27FC236}">
                <a16:creationId xmlns:a16="http://schemas.microsoft.com/office/drawing/2014/main" id="{87C1EAE8-EB9B-A841-A886-702094B804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3" y="946969"/>
            <a:ext cx="2072214" cy="389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7342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F6981906-7750-1C4A-A5A0-10181E487C1E}"/>
              </a:ext>
            </a:extLst>
          </p:cNvPr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F08BE3AE-D170-9646-B185-4F929BC6363B}"/>
              </a:ext>
            </a:extLst>
          </p:cNvPr>
          <p:cNvSpPr txBox="1"/>
          <p:nvPr/>
        </p:nvSpPr>
        <p:spPr>
          <a:xfrm>
            <a:off x="1279545" y="912813"/>
            <a:ext cx="5705454" cy="30162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es-PE" sz="1400" dirty="0">
                <a:latin typeface="+mj-lt"/>
                <a:ea typeface="Calibri" panose="020F0502020204030204" pitchFamily="34" charset="0"/>
                <a:cs typeface="Source Sans Pro" panose="020B0604020202020204" charset="0"/>
              </a:rPr>
              <a:t>Para crear servicios web se pueden emplear varias tecnologías.</a:t>
            </a:r>
          </a:p>
          <a:p>
            <a:endParaRPr lang="es-PE" sz="1400" dirty="0">
              <a:latin typeface="+mj-lt"/>
              <a:ea typeface="Calibri" panose="020F0502020204030204" pitchFamily="34" charset="0"/>
              <a:cs typeface="Source Sans Pro" panose="020B0604020202020204" charset="0"/>
            </a:endParaRPr>
          </a:p>
          <a:p>
            <a:r>
              <a:rPr lang="es-PE" sz="1400" dirty="0">
                <a:latin typeface="+mj-lt"/>
                <a:ea typeface="Calibri" panose="020F0502020204030204" pitchFamily="34" charset="0"/>
                <a:cs typeface="Source Sans Pro" panose="020B0604020202020204" charset="0"/>
              </a:rPr>
              <a:t>Los servicios web se pueden consumir por diversas aplicaciones.</a:t>
            </a:r>
          </a:p>
          <a:p>
            <a:endParaRPr lang="es-PE" sz="1400" dirty="0">
              <a:latin typeface="+mj-lt"/>
              <a:ea typeface="Calibri" panose="020F0502020204030204" pitchFamily="34" charset="0"/>
              <a:cs typeface="Source Sans Pro" panose="020B0604020202020204" charset="0"/>
            </a:endParaRPr>
          </a:p>
          <a:p>
            <a:r>
              <a:rPr lang="es-PE" sz="1400" dirty="0">
                <a:latin typeface="+mj-lt"/>
                <a:ea typeface="Calibri" panose="020F0502020204030204" pitchFamily="34" charset="0"/>
                <a:cs typeface="Source Sans Pro" panose="020B0604020202020204" charset="0"/>
              </a:rPr>
              <a:t>PHP es el lenguaje en el lado del servidor más empleado en el mundo.</a:t>
            </a:r>
          </a:p>
          <a:p>
            <a:endParaRPr lang="es-PE" sz="1400" dirty="0">
              <a:latin typeface="+mj-lt"/>
              <a:ea typeface="Calibri" panose="020F0502020204030204" pitchFamily="34" charset="0"/>
              <a:cs typeface="Source Sans Pro" panose="020B0604020202020204" charset="0"/>
            </a:endParaRPr>
          </a:p>
          <a:p>
            <a:r>
              <a:rPr lang="es-PE" sz="1400" dirty="0">
                <a:latin typeface="+mj-lt"/>
                <a:ea typeface="Calibri" panose="020F0502020204030204" pitchFamily="34" charset="0"/>
                <a:cs typeface="Source Sans Pro" panose="020B0604020202020204" charset="0"/>
              </a:rPr>
              <a:t>Xampp es una solución simple para implementar un servidor Apache / MariaDB / PHP.</a:t>
            </a:r>
          </a:p>
          <a:p>
            <a:endParaRPr lang="es-PE" sz="1400" dirty="0">
              <a:latin typeface="+mj-lt"/>
              <a:ea typeface="Calibri" panose="020F0502020204030204" pitchFamily="34" charset="0"/>
              <a:cs typeface="Source Sans Pro" panose="020B0604020202020204" charset="0"/>
            </a:endParaRPr>
          </a:p>
          <a:p>
            <a:r>
              <a:rPr lang="es-PE" sz="1400" dirty="0">
                <a:latin typeface="+mj-lt"/>
                <a:ea typeface="Calibri" panose="020F0502020204030204" pitchFamily="34" charset="0"/>
                <a:cs typeface="Source Sans Pro" panose="020B0604020202020204" charset="0"/>
              </a:rPr>
              <a:t>Con PHPMyAdmin se pueden crear bases de datos, tablas y ejecutar </a:t>
            </a:r>
            <a:br>
              <a:rPr lang="es-PE" sz="1400" dirty="0">
                <a:latin typeface="+mj-lt"/>
                <a:ea typeface="Calibri" panose="020F0502020204030204" pitchFamily="34" charset="0"/>
                <a:cs typeface="Source Sans Pro" panose="020B0604020202020204" charset="0"/>
              </a:rPr>
            </a:br>
            <a:r>
              <a:rPr lang="es-PE" sz="1400" dirty="0">
                <a:latin typeface="+mj-lt"/>
                <a:ea typeface="Calibri" panose="020F0502020204030204" pitchFamily="34" charset="0"/>
                <a:cs typeface="Source Sans Pro" panose="020B0604020202020204" charset="0"/>
              </a:rPr>
              <a:t>consultas SQL.</a:t>
            </a:r>
          </a:p>
          <a:p>
            <a:endParaRPr lang="es-PE" sz="1400" dirty="0">
              <a:latin typeface="+mj-lt"/>
              <a:ea typeface="Calibri" panose="020F0502020204030204" pitchFamily="34" charset="0"/>
              <a:cs typeface="Source Sans Pro" panose="020B0604020202020204" charset="0"/>
            </a:endParaRPr>
          </a:p>
          <a:p>
            <a:r>
              <a:rPr lang="es-PE" sz="1400" dirty="0">
                <a:latin typeface="+mj-lt"/>
                <a:ea typeface="Calibri" panose="020F0502020204030204" pitchFamily="34" charset="0"/>
                <a:cs typeface="Source Sans Pro" panose="020B0604020202020204" charset="0"/>
              </a:rPr>
              <a:t>Empleando PHP se puede crear servicios web accediendo a bases de datos, devolviendo datos en formato JSON.</a:t>
            </a:r>
            <a:endParaRPr lang="es-PE" sz="1400" dirty="0">
              <a:latin typeface="Calibri"/>
              <a:ea typeface="Calibri" panose="020F0502020204030204" pitchFamily="34" charset="0"/>
              <a:cs typeface="Source Sans Pro" panose="020B0604020202020204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950FB2DE-9533-0C4A-A37E-1CCDF1814C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60" y="954885"/>
            <a:ext cx="114138" cy="117546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3ED12596-3AA5-3047-8A3E-75C5A1CB1E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60" y="2239910"/>
            <a:ext cx="114138" cy="117546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759C2193-E569-2545-A519-68332BB1863A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999" y="3048772"/>
            <a:ext cx="1690689" cy="2185216"/>
          </a:xfrm>
          <a:prstGeom prst="rect">
            <a:avLst/>
          </a:prstGeom>
        </p:spPr>
      </p:pic>
      <p:sp>
        <p:nvSpPr>
          <p:cNvPr id="14" name="Rectangle 5">
            <a:extLst>
              <a:ext uri="{FF2B5EF4-FFF2-40B4-BE49-F238E27FC236}">
                <a16:creationId xmlns:a16="http://schemas.microsoft.com/office/drawing/2014/main" id="{72C8323B-EBF6-4044-BEC4-9A6DA97CEF11}"/>
              </a:ext>
            </a:extLst>
          </p:cNvPr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CONCLUSIONES 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C75C67B5-06E6-8943-A75D-91A3DD02DD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60" y="1384776"/>
            <a:ext cx="114138" cy="117546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92347852-3AC9-984F-A8B7-BC0A631D4A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60" y="1808110"/>
            <a:ext cx="114138" cy="117546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92E970FC-5A78-054A-8EC6-F31B31AA57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60" y="2857977"/>
            <a:ext cx="114138" cy="117546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6FEE46CD-C4E8-EA44-99C8-7137651FB1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60" y="3526844"/>
            <a:ext cx="114138" cy="11754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15447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7EAF427F-BF83-E249-9618-E7BE63BC08A5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223E834-4805-3B48-B628-AF267FCE25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4199" y="2666298"/>
            <a:ext cx="1295601" cy="38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91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D2C82BB4-0C2A-EA4D-90BF-780C011EC436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Calibri" panose="020F050202020403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E2717FA-B583-CD44-BF47-13D0E564C069}"/>
              </a:ext>
            </a:extLst>
          </p:cNvPr>
          <p:cNvSpPr txBox="1"/>
          <p:nvPr/>
        </p:nvSpPr>
        <p:spPr>
          <a:xfrm>
            <a:off x="1008063" y="3169972"/>
            <a:ext cx="5993558" cy="12157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24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INSTALACIÓN DE UN SERVICIO</a:t>
            </a:r>
            <a:br>
              <a:rPr lang="es-PE" sz="2400" dirty="0">
                <a:solidFill>
                  <a:schemeClr val="bg1"/>
                </a:solidFill>
                <a:latin typeface="Graphik Regular" charset="0"/>
              </a:rPr>
            </a:br>
            <a:r>
              <a:rPr lang="es-PE" sz="2400" b="1" dirty="0">
                <a:solidFill>
                  <a:schemeClr val="bg1"/>
                </a:solidFill>
                <a:latin typeface="Graphik Bold" charset="0"/>
              </a:rPr>
              <a:t>WEB LOCAL QUE INCLUYA</a:t>
            </a:r>
            <a:br>
              <a:rPr lang="es-PE" sz="2400" dirty="0">
                <a:solidFill>
                  <a:schemeClr val="bg1"/>
                </a:solidFill>
                <a:latin typeface="Graphik Regular" charset="0"/>
              </a:rPr>
            </a:br>
            <a:r>
              <a:rPr lang="es-PE" sz="24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APACHE, PHP Y MYSQL</a:t>
            </a:r>
          </a:p>
          <a:p>
            <a:pPr>
              <a:lnSpc>
                <a:spcPct val="110000"/>
              </a:lnSpc>
              <a:defRPr/>
            </a:pPr>
            <a:endParaRPr lang="es-ES" sz="1400" dirty="0">
              <a:solidFill>
                <a:schemeClr val="bg1"/>
              </a:solidFill>
              <a:latin typeface="Calibri" panose="020F0502020204030204" pitchFamily="34" charset="0"/>
              <a:cs typeface="Calibri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976738B5-79ED-014D-8C65-28558B9C9C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063" y="2869612"/>
            <a:ext cx="195423" cy="20125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0943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 txBox="1">
            <a:spLocks noGrp="1"/>
          </p:cNvSpPr>
          <p:nvPr>
            <p:ph type="body" idx="4294967295"/>
          </p:nvPr>
        </p:nvSpPr>
        <p:spPr>
          <a:xfrm>
            <a:off x="514322" y="912813"/>
            <a:ext cx="8161366" cy="1523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r>
              <a:rPr lang="es-PE" sz="1600" b="1" cap="none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SERVICIOS WEB</a:t>
            </a:r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s-PE" sz="1300" dirty="0">
                <a:latin typeface="Calibri" panose="020F0502020204030204" pitchFamily="34" charset="0"/>
                <a:cs typeface="Calibri" panose="020F0502020204030204" pitchFamily="34" charset="0"/>
              </a:rPr>
              <a:t>Un servicio web (web service) es una tecnología que utiliza un conjunto de protocolos y estándares que sirven para intercambiar datos entre diversas aplicaciones. </a:t>
            </a:r>
            <a:endParaRPr sz="13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s-PE" sz="1300" dirty="0">
                <a:latin typeface="Calibri" panose="020F0502020204030204" pitchFamily="34" charset="0"/>
                <a:cs typeface="Calibri" panose="020F0502020204030204" pitchFamily="34" charset="0"/>
              </a:rPr>
              <a:t>Distintas aplicaciones de software desarrolladas en lenguajes de programación diferentes, y ejecutadas sobre cualquier plataforma, pueden utilizar los servicios web para intercambiar datos en redes de computadoras locales o a través de Internet. </a:t>
            </a:r>
            <a:endParaRPr sz="13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s-PE" sz="1300" dirty="0">
                <a:latin typeface="Calibri" panose="020F0502020204030204" pitchFamily="34" charset="0"/>
                <a:cs typeface="Calibri" panose="020F0502020204030204" pitchFamily="34" charset="0"/>
              </a:rPr>
              <a:t>La comunicación e interoperabilidad se consigue mediante la adopción de estándares abiertos. </a:t>
            </a:r>
            <a:endParaRPr sz="13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07094F-2AB6-7F4D-A24F-CE3D9EE5C3BA}"/>
              </a:ext>
            </a:extLst>
          </p:cNvPr>
          <p:cNvSpPr/>
          <p:nvPr/>
        </p:nvSpPr>
        <p:spPr>
          <a:xfrm>
            <a:off x="503238" y="376232"/>
            <a:ext cx="440127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INSTALACIÓN DE UN SERVIDOR WEB LOCAL QUE INCLUYA APACHE, PHP Y MYSQL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63" name="Grupo 62">
            <a:extLst>
              <a:ext uri="{FF2B5EF4-FFF2-40B4-BE49-F238E27FC236}">
                <a16:creationId xmlns:a16="http://schemas.microsoft.com/office/drawing/2014/main" id="{8703A356-1680-AF43-8FDB-72F9022490C3}"/>
              </a:ext>
            </a:extLst>
          </p:cNvPr>
          <p:cNvGrpSpPr/>
          <p:nvPr/>
        </p:nvGrpSpPr>
        <p:grpSpPr>
          <a:xfrm>
            <a:off x="2339898" y="2553629"/>
            <a:ext cx="4665746" cy="2680359"/>
            <a:chOff x="2362201" y="2675640"/>
            <a:chExt cx="4453359" cy="2558348"/>
          </a:xfrm>
        </p:grpSpPr>
        <p:grpSp>
          <p:nvGrpSpPr>
            <p:cNvPr id="59" name="Grupo 58">
              <a:extLst>
                <a:ext uri="{FF2B5EF4-FFF2-40B4-BE49-F238E27FC236}">
                  <a16:creationId xmlns:a16="http://schemas.microsoft.com/office/drawing/2014/main" id="{A8D68C75-4567-E14A-8A3B-226688FAA3FC}"/>
                </a:ext>
              </a:extLst>
            </p:cNvPr>
            <p:cNvGrpSpPr/>
            <p:nvPr/>
          </p:nvGrpSpPr>
          <p:grpSpPr>
            <a:xfrm>
              <a:off x="2362201" y="2675640"/>
              <a:ext cx="1964356" cy="2558348"/>
              <a:chOff x="1400718" y="2704375"/>
              <a:chExt cx="1964356" cy="2558348"/>
            </a:xfrm>
          </p:grpSpPr>
          <p:sp>
            <p:nvSpPr>
              <p:cNvPr id="2" name="Elipse 1">
                <a:extLst>
                  <a:ext uri="{FF2B5EF4-FFF2-40B4-BE49-F238E27FC236}">
                    <a16:creationId xmlns:a16="http://schemas.microsoft.com/office/drawing/2014/main" id="{11835851-E232-9A44-B5D1-A6F7120B4C76}"/>
                  </a:ext>
                </a:extLst>
              </p:cNvPr>
              <p:cNvSpPr/>
              <p:nvPr/>
            </p:nvSpPr>
            <p:spPr>
              <a:xfrm>
                <a:off x="2015684" y="3644735"/>
                <a:ext cx="841917" cy="841917"/>
              </a:xfrm>
              <a:prstGeom prst="ellipse">
                <a:avLst/>
              </a:prstGeom>
              <a:noFill/>
              <a:ln w="15875">
                <a:solidFill>
                  <a:srgbClr val="7150A0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  <p:pic>
            <p:nvPicPr>
              <p:cNvPr id="4" name="Imagen 3">
                <a:extLst>
                  <a:ext uri="{FF2B5EF4-FFF2-40B4-BE49-F238E27FC236}">
                    <a16:creationId xmlns:a16="http://schemas.microsoft.com/office/drawing/2014/main" id="{52AAA88B-8C46-084C-9EB5-589E4FD8FE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00718" y="3117564"/>
                <a:ext cx="370677" cy="336034"/>
              </a:xfrm>
              <a:prstGeom prst="rect">
                <a:avLst/>
              </a:prstGeom>
            </p:spPr>
          </p:pic>
          <p:pic>
            <p:nvPicPr>
              <p:cNvPr id="5" name="Imagen 4">
                <a:extLst>
                  <a:ext uri="{FF2B5EF4-FFF2-40B4-BE49-F238E27FC236}">
                    <a16:creationId xmlns:a16="http://schemas.microsoft.com/office/drawing/2014/main" id="{3AA9997C-C619-1F4E-A405-26B0F530DE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61771" y="2884689"/>
                <a:ext cx="194647" cy="330590"/>
              </a:xfrm>
              <a:prstGeom prst="rect">
                <a:avLst/>
              </a:prstGeom>
            </p:spPr>
          </p:pic>
          <p:pic>
            <p:nvPicPr>
              <p:cNvPr id="7" name="Imagen 6">
                <a:extLst>
                  <a:ext uri="{FF2B5EF4-FFF2-40B4-BE49-F238E27FC236}">
                    <a16:creationId xmlns:a16="http://schemas.microsoft.com/office/drawing/2014/main" id="{F5F4A4DA-B866-E24C-A3BF-F3B67216AE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56208" y="4740373"/>
                <a:ext cx="256758" cy="352718"/>
              </a:xfrm>
              <a:prstGeom prst="rect">
                <a:avLst/>
              </a:prstGeom>
            </p:spPr>
          </p:pic>
          <p:grpSp>
            <p:nvGrpSpPr>
              <p:cNvPr id="9" name="Grupo 8">
                <a:extLst>
                  <a:ext uri="{FF2B5EF4-FFF2-40B4-BE49-F238E27FC236}">
                    <a16:creationId xmlns:a16="http://schemas.microsoft.com/office/drawing/2014/main" id="{79C345FD-C256-6645-B75B-F438F43AB0DF}"/>
                  </a:ext>
                </a:extLst>
              </p:cNvPr>
              <p:cNvGrpSpPr/>
              <p:nvPr/>
            </p:nvGrpSpPr>
            <p:grpSpPr>
              <a:xfrm>
                <a:off x="3009600" y="3143325"/>
                <a:ext cx="355474" cy="295507"/>
                <a:chOff x="5163697" y="3021066"/>
                <a:chExt cx="355474" cy="295507"/>
              </a:xfrm>
            </p:grpSpPr>
            <p:sp>
              <p:nvSpPr>
                <p:cNvPr id="8" name="Forma libre 7">
                  <a:extLst>
                    <a:ext uri="{FF2B5EF4-FFF2-40B4-BE49-F238E27FC236}">
                      <a16:creationId xmlns:a16="http://schemas.microsoft.com/office/drawing/2014/main" id="{BA4E87FC-8281-4C4F-A7CB-7326DF51227B}"/>
                    </a:ext>
                  </a:extLst>
                </p:cNvPr>
                <p:cNvSpPr/>
                <p:nvPr/>
              </p:nvSpPr>
              <p:spPr>
                <a:xfrm>
                  <a:off x="5202044" y="3021066"/>
                  <a:ext cx="278780" cy="295507"/>
                </a:xfrm>
                <a:custGeom>
                  <a:avLst/>
                  <a:gdLst>
                    <a:gd name="connsiteX0" fmla="*/ 161693 w 278780"/>
                    <a:gd name="connsiteY0" fmla="*/ 217448 h 295507"/>
                    <a:gd name="connsiteX1" fmla="*/ 0 w 278780"/>
                    <a:gd name="connsiteY1" fmla="*/ 217448 h 295507"/>
                    <a:gd name="connsiteX2" fmla="*/ 0 w 278780"/>
                    <a:gd name="connsiteY2" fmla="*/ 0 h 295507"/>
                    <a:gd name="connsiteX3" fmla="*/ 278780 w 278780"/>
                    <a:gd name="connsiteY3" fmla="*/ 0 h 295507"/>
                    <a:gd name="connsiteX4" fmla="*/ 278780 w 278780"/>
                    <a:gd name="connsiteY4" fmla="*/ 234175 h 295507"/>
                    <a:gd name="connsiteX5" fmla="*/ 228600 w 278780"/>
                    <a:gd name="connsiteY5" fmla="*/ 234175 h 295507"/>
                    <a:gd name="connsiteX6" fmla="*/ 228600 w 278780"/>
                    <a:gd name="connsiteY6" fmla="*/ 295507 h 295507"/>
                    <a:gd name="connsiteX7" fmla="*/ 161693 w 278780"/>
                    <a:gd name="connsiteY7" fmla="*/ 217448 h 2955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78780" h="295507">
                      <a:moveTo>
                        <a:pt x="161693" y="217448"/>
                      </a:moveTo>
                      <a:lnTo>
                        <a:pt x="0" y="217448"/>
                      </a:lnTo>
                      <a:lnTo>
                        <a:pt x="0" y="0"/>
                      </a:lnTo>
                      <a:lnTo>
                        <a:pt x="278780" y="0"/>
                      </a:lnTo>
                      <a:lnTo>
                        <a:pt x="278780" y="234175"/>
                      </a:lnTo>
                      <a:lnTo>
                        <a:pt x="228600" y="234175"/>
                      </a:lnTo>
                      <a:lnTo>
                        <a:pt x="228600" y="295507"/>
                      </a:lnTo>
                      <a:lnTo>
                        <a:pt x="161693" y="217448"/>
                      </a:lnTo>
                      <a:close/>
                    </a:path>
                  </a:pathLst>
                </a:custGeom>
                <a:noFill/>
                <a:ln w="19050">
                  <a:solidFill>
                    <a:srgbClr val="7150A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ES_tradnl" dirty="0"/>
                </a:p>
              </p:txBody>
            </p:sp>
            <p:sp>
              <p:nvSpPr>
                <p:cNvPr id="11" name="Google Shape;122;p5">
                  <a:extLst>
                    <a:ext uri="{FF2B5EF4-FFF2-40B4-BE49-F238E27FC236}">
                      <a16:creationId xmlns:a16="http://schemas.microsoft.com/office/drawing/2014/main" id="{D108B37D-447C-9546-BD9F-69E1EB1B063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163697" y="3021066"/>
                  <a:ext cx="355474" cy="29238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0" tIns="0" rIns="0" bIns="0" anchor="t" anchorCtr="0">
                  <a:spAutoFit/>
                </a:bodyPr>
                <a:lstStyle>
                  <a:lvl1pPr marL="342900" indent="-342900" algn="l" defTabSz="457200" rtl="0" eaLnBrk="1" latinLnBrk="0" hangingPunct="1">
                    <a:spcBef>
                      <a:spcPct val="20000"/>
                    </a:spcBef>
                    <a:buFont typeface="Arial"/>
                    <a:buChar char="•"/>
                    <a:defRPr sz="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defTabSz="457200" rtl="0" eaLnBrk="1" latinLnBrk="0" hangingPunct="1">
                    <a:spcBef>
                      <a:spcPct val="20000"/>
                    </a:spcBef>
                    <a:buFont typeface="Arial"/>
                    <a:buChar char="–"/>
                    <a:defRPr sz="2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457200" rtl="0" eaLnBrk="1" latinLnBrk="0" hangingPunct="1">
                    <a:spcBef>
                      <a:spcPct val="20000"/>
                    </a:spcBef>
                    <a:buFont typeface="Arial"/>
                    <a:buChar char="•"/>
                    <a:defRPr sz="2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457200" rtl="0" eaLnBrk="1" latinLnBrk="0" hangingPunct="1">
                    <a:spcBef>
                      <a:spcPct val="20000"/>
                    </a:spcBef>
                    <a:buFont typeface="Arial"/>
                    <a:buChar char="–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457200" rtl="0" eaLnBrk="1" latinLnBrk="0" hangingPunct="1">
                    <a:spcBef>
                      <a:spcPct val="20000"/>
                    </a:spcBef>
                    <a:buFont typeface="Arial"/>
                    <a:buChar char="»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457200" rtl="0" eaLnBrk="1" latinLnBrk="0" hangingPunct="1">
                    <a:spcBef>
                      <a:spcPct val="20000"/>
                    </a:spcBef>
                    <a:buFont typeface="Arial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457200" rtl="0" eaLnBrk="1" latinLnBrk="0" hangingPunct="1">
                    <a:spcBef>
                      <a:spcPct val="20000"/>
                    </a:spcBef>
                    <a:buFont typeface="Arial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457200" rtl="0" eaLnBrk="1" latinLnBrk="0" hangingPunct="1">
                    <a:spcBef>
                      <a:spcPct val="20000"/>
                    </a:spcBef>
                    <a:buFont typeface="Arial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457200" rtl="0" eaLnBrk="1" latinLnBrk="0" hangingPunct="1">
                    <a:spcBef>
                      <a:spcPct val="20000"/>
                    </a:spcBef>
                    <a:buFont typeface="Arial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spcBef>
                      <a:spcPts val="0"/>
                    </a:spcBef>
                    <a:spcAft>
                      <a:spcPts val="600"/>
                    </a:spcAft>
                    <a:buClr>
                      <a:schemeClr val="dk1"/>
                    </a:buClr>
                    <a:buSzPts val="1600"/>
                    <a:buFont typeface="Arial"/>
                    <a:buNone/>
                  </a:pPr>
                  <a:r>
                    <a:rPr lang="es-PE" sz="1400" b="1" dirty="0">
                      <a:solidFill>
                        <a:srgbClr val="7150A0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&lt;/&gt;</a:t>
                  </a:r>
                </a:p>
              </p:txBody>
            </p:sp>
          </p:grpSp>
          <p:pic>
            <p:nvPicPr>
              <p:cNvPr id="10" name="Imagen 9">
                <a:extLst>
                  <a:ext uri="{FF2B5EF4-FFF2-40B4-BE49-F238E27FC236}">
                    <a16:creationId xmlns:a16="http://schemas.microsoft.com/office/drawing/2014/main" id="{C52EEA17-E5CA-714B-8967-C4E6A4254F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27028" y="3844082"/>
                <a:ext cx="419229" cy="402460"/>
              </a:xfrm>
              <a:prstGeom prst="rect">
                <a:avLst/>
              </a:prstGeom>
            </p:spPr>
          </p:pic>
          <p:pic>
            <p:nvPicPr>
              <p:cNvPr id="12" name="Imagen 11">
                <a:extLst>
                  <a:ext uri="{FF2B5EF4-FFF2-40B4-BE49-F238E27FC236}">
                    <a16:creationId xmlns:a16="http://schemas.microsoft.com/office/drawing/2014/main" id="{0798500E-F8F2-A943-86A6-3E3F4E8A81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88300" y="4740372"/>
                <a:ext cx="410202" cy="396375"/>
              </a:xfrm>
              <a:prstGeom prst="rect">
                <a:avLst/>
              </a:prstGeom>
            </p:spPr>
          </p:pic>
          <p:sp>
            <p:nvSpPr>
              <p:cNvPr id="18" name="Google Shape;122;p5">
                <a:extLst>
                  <a:ext uri="{FF2B5EF4-FFF2-40B4-BE49-F238E27FC236}">
                    <a16:creationId xmlns:a16="http://schemas.microsoft.com/office/drawing/2014/main" id="{978EB2BA-C8A2-B643-AD1D-4D456AF53F4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94328" y="4286287"/>
                <a:ext cx="451929" cy="1231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buClr>
                    <a:schemeClr val="dk1"/>
                  </a:buClr>
                  <a:buSzPts val="1600"/>
                  <a:buFont typeface="Arial"/>
                  <a:buNone/>
                </a:pPr>
                <a:r>
                  <a:rPr lang="es-PE" sz="8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API</a:t>
                </a:r>
              </a:p>
            </p:txBody>
          </p:sp>
          <p:sp>
            <p:nvSpPr>
              <p:cNvPr id="19" name="Google Shape;122;p5">
                <a:extLst>
                  <a:ext uri="{FF2B5EF4-FFF2-40B4-BE49-F238E27FC236}">
                    <a16:creationId xmlns:a16="http://schemas.microsoft.com/office/drawing/2014/main" id="{43C48699-BC15-4546-89E6-E35E3521C3A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233129" y="2704375"/>
                <a:ext cx="451929" cy="1538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buClr>
                    <a:schemeClr val="dk1"/>
                  </a:buClr>
                  <a:buSzPts val="1600"/>
                  <a:buFont typeface="Arial"/>
                  <a:buNone/>
                </a:pPr>
                <a:r>
                  <a:rPr lang="es-PE" sz="10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APIs</a:t>
                </a:r>
              </a:p>
            </p:txBody>
          </p:sp>
          <p:sp>
            <p:nvSpPr>
              <p:cNvPr id="20" name="Google Shape;122;p5">
                <a:extLst>
                  <a:ext uri="{FF2B5EF4-FFF2-40B4-BE49-F238E27FC236}">
                    <a16:creationId xmlns:a16="http://schemas.microsoft.com/office/drawing/2014/main" id="{34E65A6C-8536-6C4E-B220-FD1FB6C9F8B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94085" y="4552840"/>
                <a:ext cx="816730" cy="1231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buClr>
                    <a:schemeClr val="dk1"/>
                  </a:buClr>
                  <a:buSzPts val="1600"/>
                  <a:buFont typeface="Arial"/>
                  <a:buNone/>
                </a:pPr>
                <a:r>
                  <a:rPr lang="es-PE" sz="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API requests</a:t>
                </a:r>
              </a:p>
            </p:txBody>
          </p:sp>
          <p:cxnSp>
            <p:nvCxnSpPr>
              <p:cNvPr id="17" name="Conector recto de flecha 16">
                <a:extLst>
                  <a:ext uri="{FF2B5EF4-FFF2-40B4-BE49-F238E27FC236}">
                    <a16:creationId xmlns:a16="http://schemas.microsoft.com/office/drawing/2014/main" id="{A2C36A98-D3AD-B145-B6CB-BBEE8F1D53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63923" y="4552840"/>
                <a:ext cx="0" cy="302336"/>
              </a:xfrm>
              <a:prstGeom prst="straightConnector1">
                <a:avLst/>
              </a:prstGeom>
              <a:ln w="12700">
                <a:solidFill>
                  <a:srgbClr val="7150A0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Conector recto de flecha 24">
                <a:extLst>
                  <a:ext uri="{FF2B5EF4-FFF2-40B4-BE49-F238E27FC236}">
                    <a16:creationId xmlns:a16="http://schemas.microsoft.com/office/drawing/2014/main" id="{D623C0A5-F6A1-5A45-BF4C-012674C8772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53382" y="4552840"/>
                <a:ext cx="0" cy="302336"/>
              </a:xfrm>
              <a:prstGeom prst="straightConnector1">
                <a:avLst/>
              </a:prstGeom>
              <a:ln w="12700">
                <a:solidFill>
                  <a:srgbClr val="7150A0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ector recto de flecha 27">
                <a:extLst>
                  <a:ext uri="{FF2B5EF4-FFF2-40B4-BE49-F238E27FC236}">
                    <a16:creationId xmlns:a16="http://schemas.microsoft.com/office/drawing/2014/main" id="{E2CB4BF0-014F-8C44-B6F0-8BBDE9A95E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30065" y="3499185"/>
                <a:ext cx="285619" cy="291099"/>
              </a:xfrm>
              <a:prstGeom prst="straightConnector1">
                <a:avLst/>
              </a:prstGeom>
              <a:ln w="12700">
                <a:solidFill>
                  <a:srgbClr val="7150A0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ector recto de flecha 32">
                <a:extLst>
                  <a:ext uri="{FF2B5EF4-FFF2-40B4-BE49-F238E27FC236}">
                    <a16:creationId xmlns:a16="http://schemas.microsoft.com/office/drawing/2014/main" id="{95BE1F3E-22C1-694E-B697-77C12AE00F9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771395" y="3428344"/>
                <a:ext cx="288582" cy="283552"/>
              </a:xfrm>
              <a:prstGeom prst="straightConnector1">
                <a:avLst/>
              </a:prstGeom>
              <a:ln w="12700">
                <a:solidFill>
                  <a:srgbClr val="7150A0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Conector recto de flecha 36">
                <a:extLst>
                  <a:ext uri="{FF2B5EF4-FFF2-40B4-BE49-F238E27FC236}">
                    <a16:creationId xmlns:a16="http://schemas.microsoft.com/office/drawing/2014/main" id="{98E1667F-1A71-8548-8BFB-28AF20823B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690896" y="3391015"/>
                <a:ext cx="274829" cy="312246"/>
              </a:xfrm>
              <a:prstGeom prst="straightConnector1">
                <a:avLst/>
              </a:prstGeom>
              <a:ln w="12700">
                <a:solidFill>
                  <a:srgbClr val="7150A0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Conector recto de flecha 39">
                <a:extLst>
                  <a:ext uri="{FF2B5EF4-FFF2-40B4-BE49-F238E27FC236}">
                    <a16:creationId xmlns:a16="http://schemas.microsoft.com/office/drawing/2014/main" id="{DA74D9A6-15E7-AD41-9F28-208C4E33FDB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61963" y="3428344"/>
                <a:ext cx="270129" cy="311451"/>
              </a:xfrm>
              <a:prstGeom prst="straightConnector1">
                <a:avLst/>
              </a:prstGeom>
              <a:ln w="12700">
                <a:solidFill>
                  <a:srgbClr val="7150A0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ector recto de flecha 44">
                <a:extLst>
                  <a:ext uri="{FF2B5EF4-FFF2-40B4-BE49-F238E27FC236}">
                    <a16:creationId xmlns:a16="http://schemas.microsoft.com/office/drawing/2014/main" id="{236DBA01-41BB-804C-9644-523D5E8D37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18550" y="3271253"/>
                <a:ext cx="3726" cy="327247"/>
              </a:xfrm>
              <a:prstGeom prst="straightConnector1">
                <a:avLst/>
              </a:prstGeom>
              <a:ln w="12700">
                <a:solidFill>
                  <a:srgbClr val="7150A0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Conector recto de flecha 49">
                <a:extLst>
                  <a:ext uri="{FF2B5EF4-FFF2-40B4-BE49-F238E27FC236}">
                    <a16:creationId xmlns:a16="http://schemas.microsoft.com/office/drawing/2014/main" id="{8CAC537F-F558-944E-AAE1-0D0B90B484C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75884" y="3251246"/>
                <a:ext cx="0" cy="312234"/>
              </a:xfrm>
              <a:prstGeom prst="straightConnector1">
                <a:avLst/>
              </a:prstGeom>
              <a:ln w="12700">
                <a:solidFill>
                  <a:srgbClr val="7150A0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Google Shape;122;p5">
                <a:extLst>
                  <a:ext uri="{FF2B5EF4-FFF2-40B4-BE49-F238E27FC236}">
                    <a16:creationId xmlns:a16="http://schemas.microsoft.com/office/drawing/2014/main" id="{E8E095C7-0F72-434B-BE74-D1C61511D63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02549" y="4552840"/>
                <a:ext cx="816730" cy="1231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buClr>
                    <a:schemeClr val="dk1"/>
                  </a:buClr>
                  <a:buSzPts val="1600"/>
                  <a:buFont typeface="Arial"/>
                  <a:buNone/>
                </a:pPr>
                <a:r>
                  <a:rPr lang="es-PE" sz="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API response</a:t>
                </a:r>
              </a:p>
            </p:txBody>
          </p:sp>
          <p:sp>
            <p:nvSpPr>
              <p:cNvPr id="66" name="Google Shape;122;p5">
                <a:extLst>
                  <a:ext uri="{FF2B5EF4-FFF2-40B4-BE49-F238E27FC236}">
                    <a16:creationId xmlns:a16="http://schemas.microsoft.com/office/drawing/2014/main" id="{EB1AFA70-3755-A442-96A9-4D7D04F2B67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39776" y="5139612"/>
                <a:ext cx="1025949" cy="1231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buClr>
                    <a:schemeClr val="dk1"/>
                  </a:buClr>
                  <a:buSzPts val="1600"/>
                  <a:buFont typeface="Arial"/>
                  <a:buNone/>
                </a:pPr>
                <a:r>
                  <a:rPr lang="es-PE" sz="8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Server/Data Source</a:t>
                </a:r>
              </a:p>
            </p:txBody>
          </p:sp>
        </p:grpSp>
        <p:grpSp>
          <p:nvGrpSpPr>
            <p:cNvPr id="61" name="Grupo 60">
              <a:extLst>
                <a:ext uri="{FF2B5EF4-FFF2-40B4-BE49-F238E27FC236}">
                  <a16:creationId xmlns:a16="http://schemas.microsoft.com/office/drawing/2014/main" id="{1D1D43F5-E670-8A40-BB07-09F0AE3B0A3C}"/>
                </a:ext>
              </a:extLst>
            </p:cNvPr>
            <p:cNvGrpSpPr/>
            <p:nvPr/>
          </p:nvGrpSpPr>
          <p:grpSpPr>
            <a:xfrm>
              <a:off x="4610503" y="3101229"/>
              <a:ext cx="2205057" cy="1474547"/>
              <a:chOff x="4681483" y="3129532"/>
              <a:chExt cx="2205057" cy="1474547"/>
            </a:xfrm>
          </p:grpSpPr>
          <p:pic>
            <p:nvPicPr>
              <p:cNvPr id="15" name="Imagen 14">
                <a:extLst>
                  <a:ext uri="{FF2B5EF4-FFF2-40B4-BE49-F238E27FC236}">
                    <a16:creationId xmlns:a16="http://schemas.microsoft.com/office/drawing/2014/main" id="{2364471E-3AE9-E644-8C23-F6F73F9A20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04510" y="3911594"/>
                <a:ext cx="370677" cy="336034"/>
              </a:xfrm>
              <a:prstGeom prst="rect">
                <a:avLst/>
              </a:prstGeom>
            </p:spPr>
          </p:pic>
          <p:pic>
            <p:nvPicPr>
              <p:cNvPr id="16" name="Imagen 15">
                <a:extLst>
                  <a:ext uri="{FF2B5EF4-FFF2-40B4-BE49-F238E27FC236}">
                    <a16:creationId xmlns:a16="http://schemas.microsoft.com/office/drawing/2014/main" id="{7D7813C8-EB75-5247-9095-CFD6D0B815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49796" y="3895898"/>
                <a:ext cx="256758" cy="352718"/>
              </a:xfrm>
              <a:prstGeom prst="rect">
                <a:avLst/>
              </a:prstGeom>
            </p:spPr>
          </p:pic>
          <p:pic>
            <p:nvPicPr>
              <p:cNvPr id="13" name="Imagen 12">
                <a:extLst>
                  <a:ext uri="{FF2B5EF4-FFF2-40B4-BE49-F238E27FC236}">
                    <a16:creationId xmlns:a16="http://schemas.microsoft.com/office/drawing/2014/main" id="{5011D6B4-88B4-0549-B3A4-A4D8C976E4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508927" y="3880596"/>
                <a:ext cx="606275" cy="336819"/>
              </a:xfrm>
              <a:prstGeom prst="rect">
                <a:avLst/>
              </a:prstGeom>
            </p:spPr>
          </p:pic>
          <p:sp>
            <p:nvSpPr>
              <p:cNvPr id="54" name="Google Shape;122;p5">
                <a:extLst>
                  <a:ext uri="{FF2B5EF4-FFF2-40B4-BE49-F238E27FC236}">
                    <a16:creationId xmlns:a16="http://schemas.microsoft.com/office/drawing/2014/main" id="{B6AFA484-ED20-2646-BA04-CFE15338D7E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81483" y="4275476"/>
                <a:ext cx="816730" cy="1231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buClr>
                    <a:schemeClr val="dk1"/>
                  </a:buClr>
                  <a:buSzPts val="1600"/>
                  <a:buFont typeface="Arial"/>
                  <a:buNone/>
                </a:pPr>
                <a:r>
                  <a:rPr lang="es-PE" sz="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Client</a:t>
                </a:r>
              </a:p>
            </p:txBody>
          </p:sp>
          <p:sp>
            <p:nvSpPr>
              <p:cNvPr id="55" name="Google Shape;122;p5">
                <a:extLst>
                  <a:ext uri="{FF2B5EF4-FFF2-40B4-BE49-F238E27FC236}">
                    <a16:creationId xmlns:a16="http://schemas.microsoft.com/office/drawing/2014/main" id="{7A3DC6F8-607F-7C49-AAB8-F0F2EE05A2D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404126" y="4360291"/>
                <a:ext cx="816730" cy="23501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buClr>
                    <a:schemeClr val="dk1"/>
                  </a:buClr>
                  <a:buSzPts val="1600"/>
                  <a:buFont typeface="Arial"/>
                  <a:buNone/>
                </a:pPr>
                <a:r>
                  <a:rPr lang="es-PE" sz="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XML/JSON/HTTP</a:t>
                </a:r>
              </a:p>
              <a:p>
                <a:pPr marL="0" indent="0" algn="ctr">
                  <a:spcBef>
                    <a:spcPts val="0"/>
                  </a:spcBef>
                  <a:buClr>
                    <a:schemeClr val="dk1"/>
                  </a:buClr>
                  <a:buSzPts val="1600"/>
                  <a:buFont typeface="Arial"/>
                  <a:buNone/>
                </a:pPr>
                <a:r>
                  <a:rPr lang="es-PE" sz="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response</a:t>
                </a:r>
              </a:p>
            </p:txBody>
          </p:sp>
          <p:sp>
            <p:nvSpPr>
              <p:cNvPr id="56" name="Google Shape;122;p5">
                <a:extLst>
                  <a:ext uri="{FF2B5EF4-FFF2-40B4-BE49-F238E27FC236}">
                    <a16:creationId xmlns:a16="http://schemas.microsoft.com/office/drawing/2014/main" id="{558E192E-E457-CA48-8B16-D71C44AC8B8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810" y="4357858"/>
                <a:ext cx="816730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buClr>
                    <a:schemeClr val="dk1"/>
                  </a:buClr>
                  <a:buSzPts val="1600"/>
                  <a:buFont typeface="Arial"/>
                  <a:buNone/>
                </a:pPr>
                <a:r>
                  <a:rPr lang="es-PE" sz="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Internal</a:t>
                </a:r>
              </a:p>
              <a:p>
                <a:pPr marL="0" indent="0" algn="ctr">
                  <a:spcBef>
                    <a:spcPts val="0"/>
                  </a:spcBef>
                  <a:buClr>
                    <a:schemeClr val="dk1"/>
                  </a:buClr>
                  <a:buSzPts val="1600"/>
                  <a:buFont typeface="Arial"/>
                  <a:buNone/>
                </a:pPr>
                <a:r>
                  <a:rPr lang="es-PE" sz="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system</a:t>
                </a:r>
              </a:p>
            </p:txBody>
          </p:sp>
          <p:sp>
            <p:nvSpPr>
              <p:cNvPr id="57" name="Google Shape;122;p5">
                <a:extLst>
                  <a:ext uri="{FF2B5EF4-FFF2-40B4-BE49-F238E27FC236}">
                    <a16:creationId xmlns:a16="http://schemas.microsoft.com/office/drawing/2014/main" id="{97459052-3747-8A47-973C-A05E23B5DA6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404126" y="3520251"/>
                <a:ext cx="816730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buClr>
                    <a:schemeClr val="dk1"/>
                  </a:buClr>
                  <a:buSzPts val="1600"/>
                  <a:buFont typeface="Arial"/>
                  <a:buNone/>
                </a:pPr>
                <a:r>
                  <a:rPr lang="es-PE" sz="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XML/JSON/HTTP</a:t>
                </a:r>
              </a:p>
              <a:p>
                <a:pPr marL="0" indent="0" algn="ctr">
                  <a:spcBef>
                    <a:spcPts val="0"/>
                  </a:spcBef>
                  <a:buClr>
                    <a:schemeClr val="dk1"/>
                  </a:buClr>
                  <a:buSzPts val="1600"/>
                  <a:buFont typeface="Arial"/>
                  <a:buNone/>
                </a:pPr>
                <a:r>
                  <a:rPr lang="es-PE" sz="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request</a:t>
                </a:r>
              </a:p>
            </p:txBody>
          </p:sp>
          <p:cxnSp>
            <p:nvCxnSpPr>
              <p:cNvPr id="58" name="Conector recto de flecha 57">
                <a:extLst>
                  <a:ext uri="{FF2B5EF4-FFF2-40B4-BE49-F238E27FC236}">
                    <a16:creationId xmlns:a16="http://schemas.microsoft.com/office/drawing/2014/main" id="{2CFF2829-B884-2349-81AC-EE80B787016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03278" y="3809850"/>
                <a:ext cx="817578" cy="2787"/>
              </a:xfrm>
              <a:prstGeom prst="straightConnector1">
                <a:avLst/>
              </a:prstGeom>
              <a:ln w="12700">
                <a:solidFill>
                  <a:srgbClr val="7150A0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Conector recto de flecha 59">
                <a:extLst>
                  <a:ext uri="{FF2B5EF4-FFF2-40B4-BE49-F238E27FC236}">
                    <a16:creationId xmlns:a16="http://schemas.microsoft.com/office/drawing/2014/main" id="{183E90F5-135D-4C4F-9677-35A4281295F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437230" y="4298159"/>
                <a:ext cx="749673" cy="1"/>
              </a:xfrm>
              <a:prstGeom prst="straightConnector1">
                <a:avLst/>
              </a:prstGeom>
              <a:ln w="12700">
                <a:solidFill>
                  <a:srgbClr val="7150A0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Google Shape;122;p5">
                <a:extLst>
                  <a:ext uri="{FF2B5EF4-FFF2-40B4-BE49-F238E27FC236}">
                    <a16:creationId xmlns:a16="http://schemas.microsoft.com/office/drawing/2014/main" id="{E87EBE86-96A8-474F-A8A4-906970FFC69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171550" y="3129532"/>
                <a:ext cx="1281031" cy="21544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0"/>
                  </a:spcBef>
                  <a:buClr>
                    <a:schemeClr val="dk1"/>
                  </a:buClr>
                  <a:buSzPts val="1600"/>
                  <a:buFont typeface="Arial"/>
                  <a:buNone/>
                </a:pPr>
                <a:r>
                  <a:rPr lang="es-PE" sz="14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Web service</a:t>
                </a:r>
              </a:p>
            </p:txBody>
          </p:sp>
        </p:grpSp>
        <p:sp>
          <p:nvSpPr>
            <p:cNvPr id="65" name="Google Shape;122;p5">
              <a:extLst>
                <a:ext uri="{FF2B5EF4-FFF2-40B4-BE49-F238E27FC236}">
                  <a16:creationId xmlns:a16="http://schemas.microsoft.com/office/drawing/2014/main" id="{FBAFC26D-3446-FC42-9377-F972CF85FAA4}"/>
                </a:ext>
              </a:extLst>
            </p:cNvPr>
            <p:cNvSpPr txBox="1">
              <a:spLocks/>
            </p:cNvSpPr>
            <p:nvPr/>
          </p:nvSpPr>
          <p:spPr>
            <a:xfrm>
              <a:off x="5341921" y="3968178"/>
              <a:ext cx="816730" cy="18466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Clr>
                  <a:schemeClr val="dk1"/>
                </a:buClr>
                <a:buSzPts val="1600"/>
                <a:buFont typeface="Arial"/>
                <a:buNone/>
              </a:pPr>
              <a:r>
                <a:rPr lang="es-PE" sz="700" b="1" dirty="0">
                  <a:latin typeface="Calibri" panose="020F0502020204030204" pitchFamily="34" charset="0"/>
                  <a:cs typeface="Calibri" panose="020F0502020204030204" pitchFamily="34" charset="0"/>
                </a:rPr>
                <a:t>internet</a:t>
              </a:r>
            </a:p>
            <a:p>
              <a:pPr marL="0" indent="0" algn="ctr">
                <a:spcBef>
                  <a:spcPts val="0"/>
                </a:spcBef>
                <a:buClr>
                  <a:schemeClr val="dk1"/>
                </a:buClr>
                <a:buSzPts val="1600"/>
                <a:buFont typeface="Arial"/>
                <a:buNone/>
              </a:pPr>
              <a:r>
                <a:rPr lang="es-PE" sz="500" dirty="0">
                  <a:latin typeface="Calibri" panose="020F0502020204030204" pitchFamily="34" charset="0"/>
                  <a:cs typeface="Calibri" panose="020F0502020204030204" pitchFamily="34" charset="0"/>
                </a:rPr>
                <a:t>SOAP/HTTP/REST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 txBox="1">
            <a:spLocks noGrp="1"/>
          </p:cNvSpPr>
          <p:nvPr>
            <p:ph type="body" idx="4294967295"/>
          </p:nvPr>
        </p:nvSpPr>
        <p:spPr>
          <a:xfrm>
            <a:off x="503238" y="912813"/>
            <a:ext cx="7541536" cy="256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1600"/>
              <a:buNone/>
            </a:pPr>
            <a:r>
              <a:rPr lang="es-PE" sz="1600" b="1" cap="none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QUIÉNES CONSUMEN SERVICIOS WEB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BCA7DD3-84B7-D347-9324-509DE9511F7C}"/>
              </a:ext>
            </a:extLst>
          </p:cNvPr>
          <p:cNvSpPr/>
          <p:nvPr/>
        </p:nvSpPr>
        <p:spPr>
          <a:xfrm>
            <a:off x="503238" y="376232"/>
            <a:ext cx="440127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INSTALACIÓN DE UN SERVIDOR WEB LOCAL QUE INCLUYA APACHE, PHP Y MYSQL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id="{658F1FBD-FEC9-834A-B52B-C3D0EF90162C}"/>
              </a:ext>
            </a:extLst>
          </p:cNvPr>
          <p:cNvSpPr/>
          <p:nvPr/>
        </p:nvSpPr>
        <p:spPr>
          <a:xfrm>
            <a:off x="5544428" y="1594556"/>
            <a:ext cx="1973019" cy="2506389"/>
          </a:xfrm>
          <a:prstGeom prst="roundRect">
            <a:avLst>
              <a:gd name="adj" fmla="val 740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tIns="144000" rIns="0" rtlCol="0" anchor="t"/>
          <a:lstStyle/>
          <a:p>
            <a:pPr lvl="0" defTabSz="666750">
              <a:lnSpc>
                <a:spcPct val="90000"/>
              </a:lnSpc>
              <a:spcBef>
                <a:spcPts val="750"/>
              </a:spcBef>
              <a:spcAft>
                <a:spcPts val="1200"/>
              </a:spcAft>
              <a:buClr>
                <a:schemeClr val="bg1"/>
              </a:buClr>
              <a:buSzPts val="1600"/>
            </a:pPr>
            <a:r>
              <a:rPr lang="es-PE" sz="1400" b="1" dirty="0">
                <a:solidFill>
                  <a:schemeClr val="bg1"/>
                </a:solidFill>
                <a:latin typeface="Calibri" charset="0"/>
                <a:cs typeface="Calibri" charset="0"/>
              </a:rPr>
              <a:t>APLICACIONES MÓVILES HÍBRIDAS O MULTIPLATAFORMA, COMO:</a:t>
            </a:r>
          </a:p>
          <a:p>
            <a:pPr marL="138113" lvl="1" indent="-133350" defTabSz="577850">
              <a:lnSpc>
                <a:spcPct val="90000"/>
              </a:lnSpc>
              <a:spcBef>
                <a:spcPts val="375"/>
              </a:spcBef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s-PE" sz="1300" dirty="0">
                <a:solidFill>
                  <a:schemeClr val="bg1"/>
                </a:solidFill>
                <a:latin typeface="Calibri" charset="0"/>
                <a:cs typeface="Calibri" charset="0"/>
              </a:rPr>
              <a:t>Flutter</a:t>
            </a:r>
          </a:p>
          <a:p>
            <a:pPr marL="138113" lvl="1" indent="-133350" defTabSz="577850">
              <a:lnSpc>
                <a:spcPct val="90000"/>
              </a:lnSpc>
              <a:spcBef>
                <a:spcPts val="375"/>
              </a:spcBef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s-PE" sz="1300" dirty="0">
                <a:solidFill>
                  <a:schemeClr val="bg1"/>
                </a:solidFill>
                <a:latin typeface="Calibri" charset="0"/>
                <a:cs typeface="Calibri" charset="0"/>
              </a:rPr>
              <a:t>React Native</a:t>
            </a:r>
          </a:p>
          <a:p>
            <a:pPr marL="138113" lvl="1" indent="-133350" defTabSz="577850">
              <a:lnSpc>
                <a:spcPct val="90000"/>
              </a:lnSpc>
              <a:spcBef>
                <a:spcPts val="375"/>
              </a:spcBef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s-PE" sz="1300" dirty="0">
                <a:solidFill>
                  <a:schemeClr val="bg1"/>
                </a:solidFill>
                <a:latin typeface="Calibri" charset="0"/>
                <a:cs typeface="Calibri" charset="0"/>
              </a:rPr>
              <a:t>Ionic</a:t>
            </a:r>
            <a:endParaRPr lang="es-ES_tradnl" sz="1300" dirty="0">
              <a:solidFill>
                <a:schemeClr val="bg1"/>
              </a:solidFill>
              <a:latin typeface="Calibri" charset="0"/>
              <a:cs typeface="Calibri" charset="0"/>
            </a:endParaRP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8823A766-7882-1C4B-B49B-F68D9B0429AC}"/>
              </a:ext>
            </a:extLst>
          </p:cNvPr>
          <p:cNvSpPr/>
          <p:nvPr/>
        </p:nvSpPr>
        <p:spPr>
          <a:xfrm>
            <a:off x="5390615" y="2669463"/>
            <a:ext cx="395709" cy="376075"/>
          </a:xfrm>
          <a:prstGeom prst="ellipse">
            <a:avLst/>
          </a:prstGeom>
          <a:solidFill>
            <a:srgbClr val="C73A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A10D7E3C-B933-A54C-A9FF-DCB2A56D3B13}"/>
              </a:ext>
            </a:extLst>
          </p:cNvPr>
          <p:cNvSpPr/>
          <p:nvPr/>
        </p:nvSpPr>
        <p:spPr>
          <a:xfrm>
            <a:off x="5326850" y="2655589"/>
            <a:ext cx="424906" cy="4038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1" name="Triángulo 10">
            <a:extLst>
              <a:ext uri="{FF2B5EF4-FFF2-40B4-BE49-F238E27FC236}">
                <a16:creationId xmlns:a16="http://schemas.microsoft.com/office/drawing/2014/main" id="{EDE63231-5376-0540-8DF4-122AA8981F82}"/>
              </a:ext>
            </a:extLst>
          </p:cNvPr>
          <p:cNvSpPr/>
          <p:nvPr/>
        </p:nvSpPr>
        <p:spPr>
          <a:xfrm rot="5400000">
            <a:off x="5510622" y="2796310"/>
            <a:ext cx="186870" cy="122381"/>
          </a:xfrm>
          <a:prstGeom prst="triangle">
            <a:avLst/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2" name="Rectángulo redondeado 11">
            <a:extLst>
              <a:ext uri="{FF2B5EF4-FFF2-40B4-BE49-F238E27FC236}">
                <a16:creationId xmlns:a16="http://schemas.microsoft.com/office/drawing/2014/main" id="{E1DD6D9C-21A6-7A45-8FB7-0830AE1ED478}"/>
              </a:ext>
            </a:extLst>
          </p:cNvPr>
          <p:cNvSpPr/>
          <p:nvPr/>
        </p:nvSpPr>
        <p:spPr>
          <a:xfrm>
            <a:off x="3482744" y="1594556"/>
            <a:ext cx="1973019" cy="2506389"/>
          </a:xfrm>
          <a:prstGeom prst="roundRect">
            <a:avLst>
              <a:gd name="adj" fmla="val 740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tIns="144000" rIns="0" rtlCol="0" anchor="t"/>
          <a:lstStyle/>
          <a:p>
            <a:pPr defTabSz="666750">
              <a:lnSpc>
                <a:spcPct val="90000"/>
              </a:lnSpc>
              <a:spcBef>
                <a:spcPts val="750"/>
              </a:spcBef>
              <a:spcAft>
                <a:spcPts val="1200"/>
              </a:spcAft>
              <a:buClr>
                <a:schemeClr val="bg1"/>
              </a:buClr>
              <a:buSzPts val="1600"/>
            </a:pPr>
            <a:r>
              <a:rPr lang="es-PE" sz="1400" b="1" dirty="0">
                <a:solidFill>
                  <a:schemeClr val="bg1"/>
                </a:solidFill>
                <a:latin typeface="Calibri" charset="0"/>
                <a:cs typeface="Calibri" charset="0"/>
              </a:rPr>
              <a:t>APLICACIONES MÓVILES NATIVAS:</a:t>
            </a:r>
          </a:p>
          <a:p>
            <a:pPr marL="138113" lvl="1" indent="-133350" defTabSz="57785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s-PE" sz="1300" dirty="0">
                <a:solidFill>
                  <a:schemeClr val="bg1"/>
                </a:solidFill>
                <a:latin typeface="Calibri" charset="0"/>
                <a:cs typeface="Calibri" charset="0"/>
              </a:rPr>
              <a:t>Android Studio con Kotlin o Java</a:t>
            </a:r>
          </a:p>
          <a:p>
            <a:pPr marL="138113" lvl="1" indent="-133350" defTabSz="57785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s-PE" sz="1300" dirty="0">
                <a:solidFill>
                  <a:schemeClr val="bg1"/>
                </a:solidFill>
                <a:latin typeface="Calibri" charset="0"/>
                <a:cs typeface="Calibri" charset="0"/>
              </a:rPr>
              <a:t>XCode con Swift u Objetive C</a:t>
            </a: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F16AC195-6377-7347-B35B-4FDBDCD7B716}"/>
              </a:ext>
            </a:extLst>
          </p:cNvPr>
          <p:cNvSpPr/>
          <p:nvPr/>
        </p:nvSpPr>
        <p:spPr>
          <a:xfrm>
            <a:off x="3333316" y="2669463"/>
            <a:ext cx="395709" cy="376075"/>
          </a:xfrm>
          <a:prstGeom prst="ellipse">
            <a:avLst/>
          </a:prstGeom>
          <a:solidFill>
            <a:srgbClr val="C73A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43DEA4A5-064C-3140-92CA-17EB9F612D1A}"/>
              </a:ext>
            </a:extLst>
          </p:cNvPr>
          <p:cNvSpPr/>
          <p:nvPr/>
        </p:nvSpPr>
        <p:spPr>
          <a:xfrm>
            <a:off x="3269550" y="2655589"/>
            <a:ext cx="424906" cy="4038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5" name="Triángulo 14">
            <a:extLst>
              <a:ext uri="{FF2B5EF4-FFF2-40B4-BE49-F238E27FC236}">
                <a16:creationId xmlns:a16="http://schemas.microsoft.com/office/drawing/2014/main" id="{4110C4E7-B407-3044-A5EA-28BD5D423ACC}"/>
              </a:ext>
            </a:extLst>
          </p:cNvPr>
          <p:cNvSpPr/>
          <p:nvPr/>
        </p:nvSpPr>
        <p:spPr>
          <a:xfrm rot="5400000">
            <a:off x="3453323" y="2796310"/>
            <a:ext cx="186870" cy="122381"/>
          </a:xfrm>
          <a:prstGeom prst="triangle">
            <a:avLst/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6" name="Rectángulo redondeado 15">
            <a:extLst>
              <a:ext uri="{FF2B5EF4-FFF2-40B4-BE49-F238E27FC236}">
                <a16:creationId xmlns:a16="http://schemas.microsoft.com/office/drawing/2014/main" id="{BBA04BF9-C072-2945-A92D-82F64F1F9679}"/>
              </a:ext>
            </a:extLst>
          </p:cNvPr>
          <p:cNvSpPr/>
          <p:nvPr/>
        </p:nvSpPr>
        <p:spPr>
          <a:xfrm>
            <a:off x="1421061" y="1594556"/>
            <a:ext cx="1973019" cy="2506389"/>
          </a:xfrm>
          <a:prstGeom prst="roundRect">
            <a:avLst>
              <a:gd name="adj" fmla="val 7402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1999" tIns="144000" rIns="0" rtlCol="0" anchor="t"/>
          <a:lstStyle/>
          <a:p>
            <a:pPr defTabSz="666750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bg1"/>
              </a:buClr>
              <a:buSzPts val="1600"/>
            </a:pPr>
            <a:r>
              <a:rPr lang="es-PE" sz="1300" b="1" dirty="0">
                <a:solidFill>
                  <a:schemeClr val="bg1"/>
                </a:solidFill>
                <a:latin typeface="Calibri" charset="0"/>
                <a:cs typeface="Calibri" charset="0"/>
              </a:rPr>
              <a:t>APLICACIONES WEB </a:t>
            </a:r>
            <a:br>
              <a:rPr lang="es-PE" sz="1300" b="1" dirty="0">
                <a:solidFill>
                  <a:schemeClr val="bg1"/>
                </a:solidFill>
                <a:latin typeface="Calibri" charset="0"/>
                <a:cs typeface="Calibri" charset="0"/>
              </a:rPr>
            </a:br>
            <a:r>
              <a:rPr lang="es-PE" sz="1300" b="1" dirty="0">
                <a:solidFill>
                  <a:schemeClr val="bg1"/>
                </a:solidFill>
                <a:latin typeface="Calibri" charset="0"/>
                <a:cs typeface="Calibri" charset="0"/>
              </a:rPr>
              <a:t>DE DIVERSAS TECNOLOGÍAS, COMO:</a:t>
            </a:r>
          </a:p>
          <a:p>
            <a:pPr marL="138113" indent="-133350" defTabSz="577850">
              <a:lnSpc>
                <a:spcPct val="90000"/>
              </a:lnSpc>
              <a:spcBef>
                <a:spcPts val="375"/>
              </a:spcBef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s-PE" sz="1300" dirty="0">
                <a:solidFill>
                  <a:schemeClr val="bg1"/>
                </a:solidFill>
                <a:latin typeface="Calibri" charset="0"/>
                <a:cs typeface="Calibri" charset="0"/>
              </a:rPr>
              <a:t>JavaScript puro</a:t>
            </a:r>
          </a:p>
          <a:p>
            <a:pPr marL="138113" indent="-133350" defTabSz="577850">
              <a:lnSpc>
                <a:spcPct val="90000"/>
              </a:lnSpc>
              <a:spcBef>
                <a:spcPts val="375"/>
              </a:spcBef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s-PE" sz="1300" dirty="0">
                <a:solidFill>
                  <a:schemeClr val="bg1"/>
                </a:solidFill>
                <a:latin typeface="Calibri" charset="0"/>
                <a:cs typeface="Calibri" charset="0"/>
              </a:rPr>
              <a:t>React</a:t>
            </a:r>
          </a:p>
          <a:p>
            <a:pPr marL="138113" indent="-133350" defTabSz="577850">
              <a:lnSpc>
                <a:spcPct val="90000"/>
              </a:lnSpc>
              <a:spcBef>
                <a:spcPts val="375"/>
              </a:spcBef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s-PE" sz="1300" dirty="0">
                <a:solidFill>
                  <a:schemeClr val="bg1"/>
                </a:solidFill>
                <a:latin typeface="Calibri" charset="0"/>
                <a:cs typeface="Calibri" charset="0"/>
              </a:rPr>
              <a:t>Vue.js</a:t>
            </a:r>
          </a:p>
          <a:p>
            <a:pPr marL="138113" indent="-133350" defTabSz="577850">
              <a:lnSpc>
                <a:spcPct val="90000"/>
              </a:lnSpc>
              <a:spcBef>
                <a:spcPts val="375"/>
              </a:spcBef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s-PE" sz="1300" dirty="0">
                <a:solidFill>
                  <a:schemeClr val="bg1"/>
                </a:solidFill>
                <a:latin typeface="Calibri" charset="0"/>
                <a:cs typeface="Calibri" charset="0"/>
              </a:rPr>
              <a:t>Angular</a:t>
            </a:r>
          </a:p>
          <a:p>
            <a:pPr marL="138113" indent="-133350" defTabSz="577850">
              <a:lnSpc>
                <a:spcPct val="90000"/>
              </a:lnSpc>
              <a:spcBef>
                <a:spcPts val="375"/>
              </a:spcBef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s-PE" sz="1300" dirty="0">
                <a:solidFill>
                  <a:schemeClr val="bg1"/>
                </a:solidFill>
                <a:latin typeface="Calibri" charset="0"/>
                <a:cs typeface="Calibri" charset="0"/>
              </a:rPr>
              <a:t>Svelte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5679C047-87D2-9347-BD6F-5196F930DF3D}"/>
              </a:ext>
            </a:extLst>
          </p:cNvPr>
          <p:cNvSpPr/>
          <p:nvPr/>
        </p:nvSpPr>
        <p:spPr>
          <a:xfrm>
            <a:off x="1261385" y="2669463"/>
            <a:ext cx="395709" cy="376075"/>
          </a:xfrm>
          <a:prstGeom prst="ellipse">
            <a:avLst/>
          </a:prstGeom>
          <a:solidFill>
            <a:srgbClr val="C73A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5338FA22-34AD-6745-9B14-05D72DB102F6}"/>
              </a:ext>
            </a:extLst>
          </p:cNvPr>
          <p:cNvSpPr/>
          <p:nvPr/>
        </p:nvSpPr>
        <p:spPr>
          <a:xfrm>
            <a:off x="1197620" y="2655589"/>
            <a:ext cx="424906" cy="4038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  <p:sp>
        <p:nvSpPr>
          <p:cNvPr id="19" name="Triángulo 18">
            <a:extLst>
              <a:ext uri="{FF2B5EF4-FFF2-40B4-BE49-F238E27FC236}">
                <a16:creationId xmlns:a16="http://schemas.microsoft.com/office/drawing/2014/main" id="{7082ABDC-DC8C-9D49-82EB-66089302C0C3}"/>
              </a:ext>
            </a:extLst>
          </p:cNvPr>
          <p:cNvSpPr/>
          <p:nvPr/>
        </p:nvSpPr>
        <p:spPr>
          <a:xfrm rot="5400000">
            <a:off x="1381393" y="2796310"/>
            <a:ext cx="186870" cy="122381"/>
          </a:xfrm>
          <a:prstGeom prst="triangle">
            <a:avLst/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0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 txBox="1">
            <a:spLocks noGrp="1"/>
          </p:cNvSpPr>
          <p:nvPr>
            <p:ph type="body" idx="4294967295"/>
          </p:nvPr>
        </p:nvSpPr>
        <p:spPr>
          <a:xfrm>
            <a:off x="503238" y="912813"/>
            <a:ext cx="3889375" cy="349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r>
              <a:rPr lang="es-PE" sz="1600" b="1" cap="none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QUIÉNES CONSUMEN SERVICIOS WEB</a:t>
            </a:r>
            <a:endParaRPr lang="es-PE" sz="105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Aplicaciones de Videojuegos, de Realidad Virtual, Realidad Mixta, Realidad Aumentada, como: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58775" lvl="1" indent="-1762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Unity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58775" lvl="1" indent="-1762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Unreal Engine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58775" lvl="1" indent="-1762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Godot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58775" lvl="1" indent="-1762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CryEngine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69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Aplicaciones Windows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69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Diversas plataformas como Roblox, etc.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69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Y varias otras plataformas y aplicaciones.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705D9EF-1C2B-1840-8A49-EDE9E801F483}"/>
              </a:ext>
            </a:extLst>
          </p:cNvPr>
          <p:cNvSpPr/>
          <p:nvPr/>
        </p:nvSpPr>
        <p:spPr>
          <a:xfrm>
            <a:off x="503238" y="376232"/>
            <a:ext cx="440127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INSTALACIÓN DE UN SERVIDOR WEB LOCAL QUE INCLUYA APACHE, PHP Y MYSQL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790D512-EE48-1440-B8A8-AA8FE8FA84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479"/>
          <a:stretch/>
        </p:blipFill>
        <p:spPr>
          <a:xfrm>
            <a:off x="4578578" y="1038586"/>
            <a:ext cx="4572000" cy="419540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 txBox="1">
            <a:spLocks noGrp="1"/>
          </p:cNvSpPr>
          <p:nvPr>
            <p:ph type="body" idx="4294967295"/>
          </p:nvPr>
        </p:nvSpPr>
        <p:spPr>
          <a:xfrm>
            <a:off x="503238" y="912813"/>
            <a:ext cx="3909084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r>
              <a:rPr lang="es-PE" sz="1600" b="1" cap="none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SERVIDOR WEB LOCAL</a:t>
            </a:r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Para ejecutar un servicio web es necesario tener instalado los siguientes componentes es el computador: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1D4FF21-7273-D14F-96B8-D380D281C024}"/>
              </a:ext>
            </a:extLst>
          </p:cNvPr>
          <p:cNvSpPr/>
          <p:nvPr/>
        </p:nvSpPr>
        <p:spPr>
          <a:xfrm>
            <a:off x="503238" y="376232"/>
            <a:ext cx="440127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INSTALACIÓN DE UN SERVIDOR WEB LOCAL QUE INCLUYA APACHE, PHP Y MYSQL</a:t>
            </a:r>
            <a:endParaRPr lang="es-PE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id="{69FBBA48-6A42-854F-BF75-C02A7A34D86C}"/>
              </a:ext>
            </a:extLst>
          </p:cNvPr>
          <p:cNvSpPr/>
          <p:nvPr/>
        </p:nvSpPr>
        <p:spPr>
          <a:xfrm>
            <a:off x="1284509" y="3588650"/>
            <a:ext cx="2536124" cy="500394"/>
          </a:xfrm>
          <a:prstGeom prst="roundRect">
            <a:avLst>
              <a:gd name="adj" fmla="val 24207"/>
            </a:avLst>
          </a:prstGeom>
          <a:solidFill>
            <a:srgbClr val="714F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762"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tabLst>
                <a:tab pos="569913" algn="l"/>
              </a:tabLst>
            </a:pPr>
            <a:r>
              <a:rPr lang="es-PE" sz="1400" b="1" dirty="0">
                <a:solidFill>
                  <a:schemeClr val="lt1"/>
                </a:solidFill>
                <a:latin typeface="Calibri" charset="0"/>
                <a:cs typeface="Calibri" charset="0"/>
              </a:rPr>
              <a:t>Lenguaje de programación </a:t>
            </a:r>
            <a:br>
              <a:rPr lang="es-PE" sz="1400" b="1" dirty="0">
                <a:solidFill>
                  <a:schemeClr val="lt1"/>
                </a:solidFill>
                <a:latin typeface="Calibri" charset="0"/>
                <a:cs typeface="Calibri" charset="0"/>
              </a:rPr>
            </a:br>
            <a:r>
              <a:rPr lang="es-PE" sz="1400" b="1" dirty="0">
                <a:solidFill>
                  <a:schemeClr val="lt1"/>
                </a:solidFill>
                <a:latin typeface="Calibri" charset="0"/>
                <a:cs typeface="Calibri" charset="0"/>
              </a:rPr>
              <a:t>en el lado del servidor</a:t>
            </a:r>
          </a:p>
        </p:txBody>
      </p:sp>
      <p:grpSp>
        <p:nvGrpSpPr>
          <p:cNvPr id="9" name="Agrupar 4">
            <a:extLst>
              <a:ext uri="{FF2B5EF4-FFF2-40B4-BE49-F238E27FC236}">
                <a16:creationId xmlns:a16="http://schemas.microsoft.com/office/drawing/2014/main" id="{CEC4E8A2-037C-154C-A532-133E96D9DEFA}"/>
              </a:ext>
            </a:extLst>
          </p:cNvPr>
          <p:cNvGrpSpPr/>
          <p:nvPr/>
        </p:nvGrpSpPr>
        <p:grpSpPr>
          <a:xfrm>
            <a:off x="1068492" y="3636936"/>
            <a:ext cx="459474" cy="403823"/>
            <a:chOff x="5892512" y="2805541"/>
            <a:chExt cx="459474" cy="403823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06130D5A-D680-AC48-B931-3F9037F80DC8}"/>
                </a:ext>
              </a:extLst>
            </p:cNvPr>
            <p:cNvSpPr/>
            <p:nvPr/>
          </p:nvSpPr>
          <p:spPr>
            <a:xfrm>
              <a:off x="5956277" y="2824919"/>
              <a:ext cx="395709" cy="376075"/>
            </a:xfrm>
            <a:prstGeom prst="ellipse">
              <a:avLst/>
            </a:prstGeom>
            <a:solidFill>
              <a:srgbClr val="593E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300" dirty="0">
                <a:latin typeface="Calibri" panose="020F0502020204030204" pitchFamily="34" charset="0"/>
              </a:endParaRPr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71A7EFC7-26D9-8946-98B4-FE9A5329921C}"/>
                </a:ext>
              </a:extLst>
            </p:cNvPr>
            <p:cNvSpPr/>
            <p:nvPr/>
          </p:nvSpPr>
          <p:spPr>
            <a:xfrm>
              <a:off x="5892512" y="2805541"/>
              <a:ext cx="424906" cy="4038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300" dirty="0">
                <a:latin typeface="Calibri" panose="020F0502020204030204" pitchFamily="34" charset="0"/>
              </a:endParaRPr>
            </a:p>
          </p:txBody>
        </p:sp>
        <p:sp>
          <p:nvSpPr>
            <p:cNvPr id="12" name="Triángulo 11">
              <a:extLst>
                <a:ext uri="{FF2B5EF4-FFF2-40B4-BE49-F238E27FC236}">
                  <a16:creationId xmlns:a16="http://schemas.microsoft.com/office/drawing/2014/main" id="{DF412CE1-CA0D-CE49-9319-AEA25CBA30D2}"/>
                </a:ext>
              </a:extLst>
            </p:cNvPr>
            <p:cNvSpPr/>
            <p:nvPr/>
          </p:nvSpPr>
          <p:spPr>
            <a:xfrm rot="5400000">
              <a:off x="6076285" y="2946262"/>
              <a:ext cx="186870" cy="122381"/>
            </a:xfrm>
            <a:prstGeom prst="triangle">
              <a:avLst/>
            </a:prstGeom>
            <a:solidFill>
              <a:srgbClr val="714F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300" dirty="0">
                <a:latin typeface="Calibri" panose="020F0502020204030204" pitchFamily="34" charset="0"/>
              </a:endParaRPr>
            </a:p>
          </p:txBody>
        </p:sp>
      </p:grpSp>
      <p:sp>
        <p:nvSpPr>
          <p:cNvPr id="13" name="Rectángulo redondeado 12">
            <a:extLst>
              <a:ext uri="{FF2B5EF4-FFF2-40B4-BE49-F238E27FC236}">
                <a16:creationId xmlns:a16="http://schemas.microsoft.com/office/drawing/2014/main" id="{0A603DC2-6E51-964B-99EB-CCBAADC261C6}"/>
              </a:ext>
            </a:extLst>
          </p:cNvPr>
          <p:cNvSpPr/>
          <p:nvPr/>
        </p:nvSpPr>
        <p:spPr>
          <a:xfrm>
            <a:off x="1284509" y="2965228"/>
            <a:ext cx="2536124" cy="500394"/>
          </a:xfrm>
          <a:prstGeom prst="roundRect">
            <a:avLst>
              <a:gd name="adj" fmla="val 26745"/>
            </a:avLst>
          </a:prstGeom>
          <a:solidFill>
            <a:srgbClr val="92C2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762"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tabLst>
                <a:tab pos="569913" algn="l"/>
              </a:tabLst>
            </a:pPr>
            <a:r>
              <a:rPr lang="es-PE" sz="1400" b="1" dirty="0">
                <a:solidFill>
                  <a:schemeClr val="lt1"/>
                </a:solidFill>
                <a:latin typeface="Calibri" charset="0"/>
                <a:cs typeface="Calibri" charset="0"/>
              </a:rPr>
              <a:t>Base de datos</a:t>
            </a:r>
          </a:p>
        </p:txBody>
      </p:sp>
      <p:grpSp>
        <p:nvGrpSpPr>
          <p:cNvPr id="14" name="Agrupar 9">
            <a:extLst>
              <a:ext uri="{FF2B5EF4-FFF2-40B4-BE49-F238E27FC236}">
                <a16:creationId xmlns:a16="http://schemas.microsoft.com/office/drawing/2014/main" id="{EE0A8624-7F7E-0B4F-83A6-237A25A93540}"/>
              </a:ext>
            </a:extLst>
          </p:cNvPr>
          <p:cNvGrpSpPr/>
          <p:nvPr/>
        </p:nvGrpSpPr>
        <p:grpSpPr>
          <a:xfrm>
            <a:off x="1068492" y="3013514"/>
            <a:ext cx="459474" cy="403823"/>
            <a:chOff x="5892512" y="2805541"/>
            <a:chExt cx="459474" cy="403823"/>
          </a:xfrm>
        </p:grpSpPr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5B5F0353-B0AB-F64A-A8A4-4B83634D2243}"/>
                </a:ext>
              </a:extLst>
            </p:cNvPr>
            <p:cNvSpPr/>
            <p:nvPr/>
          </p:nvSpPr>
          <p:spPr>
            <a:xfrm>
              <a:off x="5956277" y="2824919"/>
              <a:ext cx="395709" cy="376075"/>
            </a:xfrm>
            <a:prstGeom prst="ellipse">
              <a:avLst/>
            </a:prstGeom>
            <a:solidFill>
              <a:srgbClr val="6A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300" dirty="0">
                <a:latin typeface="Calibri" panose="020F0502020204030204" pitchFamily="34" charset="0"/>
              </a:endParaRPr>
            </a:p>
          </p:txBody>
        </p: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9B96BEED-B15A-3B4B-9927-8B615AB5392F}"/>
                </a:ext>
              </a:extLst>
            </p:cNvPr>
            <p:cNvSpPr/>
            <p:nvPr/>
          </p:nvSpPr>
          <p:spPr>
            <a:xfrm>
              <a:off x="5892512" y="2805541"/>
              <a:ext cx="424906" cy="4038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300" dirty="0">
                <a:latin typeface="Calibri" panose="020F0502020204030204" pitchFamily="34" charset="0"/>
              </a:endParaRPr>
            </a:p>
          </p:txBody>
        </p:sp>
        <p:sp>
          <p:nvSpPr>
            <p:cNvPr id="17" name="Triángulo 16">
              <a:extLst>
                <a:ext uri="{FF2B5EF4-FFF2-40B4-BE49-F238E27FC236}">
                  <a16:creationId xmlns:a16="http://schemas.microsoft.com/office/drawing/2014/main" id="{E098ADF8-5251-BE48-AFD6-39A17FA28F7F}"/>
                </a:ext>
              </a:extLst>
            </p:cNvPr>
            <p:cNvSpPr/>
            <p:nvPr/>
          </p:nvSpPr>
          <p:spPr>
            <a:xfrm rot="5400000">
              <a:off x="6076285" y="2946262"/>
              <a:ext cx="186870" cy="122381"/>
            </a:xfrm>
            <a:prstGeom prst="triangle">
              <a:avLst/>
            </a:prstGeom>
            <a:solidFill>
              <a:srgbClr val="92C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300" dirty="0">
                <a:latin typeface="Calibri" panose="020F0502020204030204" pitchFamily="34" charset="0"/>
              </a:endParaRPr>
            </a:p>
          </p:txBody>
        </p:sp>
      </p:grpSp>
      <p:sp>
        <p:nvSpPr>
          <p:cNvPr id="18" name="Rectángulo redondeado 17">
            <a:extLst>
              <a:ext uri="{FF2B5EF4-FFF2-40B4-BE49-F238E27FC236}">
                <a16:creationId xmlns:a16="http://schemas.microsoft.com/office/drawing/2014/main" id="{83C6B110-C8E0-F240-AC9F-5E6115B4E192}"/>
              </a:ext>
            </a:extLst>
          </p:cNvPr>
          <p:cNvSpPr/>
          <p:nvPr/>
        </p:nvSpPr>
        <p:spPr>
          <a:xfrm>
            <a:off x="1284509" y="2337567"/>
            <a:ext cx="2536124" cy="500394"/>
          </a:xfrm>
          <a:prstGeom prst="roundRect">
            <a:avLst>
              <a:gd name="adj" fmla="val 24841"/>
            </a:avLst>
          </a:prstGeom>
          <a:solidFill>
            <a:srgbClr val="EE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762"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tabLst>
                <a:tab pos="569913" algn="l"/>
              </a:tabLst>
            </a:pPr>
            <a:r>
              <a:rPr lang="es-PE" sz="1400" b="1" dirty="0">
                <a:solidFill>
                  <a:schemeClr val="lt1"/>
                </a:solidFill>
                <a:latin typeface="Calibri" charset="0"/>
                <a:cs typeface="Calibri" charset="0"/>
              </a:rPr>
              <a:t>Servidor web local</a:t>
            </a:r>
          </a:p>
        </p:txBody>
      </p:sp>
      <p:grpSp>
        <p:nvGrpSpPr>
          <p:cNvPr id="19" name="Agrupar 14">
            <a:extLst>
              <a:ext uri="{FF2B5EF4-FFF2-40B4-BE49-F238E27FC236}">
                <a16:creationId xmlns:a16="http://schemas.microsoft.com/office/drawing/2014/main" id="{B21E6454-03EE-3543-8E58-C2681E50909D}"/>
              </a:ext>
            </a:extLst>
          </p:cNvPr>
          <p:cNvGrpSpPr/>
          <p:nvPr/>
        </p:nvGrpSpPr>
        <p:grpSpPr>
          <a:xfrm>
            <a:off x="1068492" y="2385853"/>
            <a:ext cx="459474" cy="403823"/>
            <a:chOff x="5892512" y="2805541"/>
            <a:chExt cx="459474" cy="403823"/>
          </a:xfrm>
        </p:grpSpPr>
        <p:sp>
          <p:nvSpPr>
            <p:cNvPr id="20" name="Elipse 19">
              <a:extLst>
                <a:ext uri="{FF2B5EF4-FFF2-40B4-BE49-F238E27FC236}">
                  <a16:creationId xmlns:a16="http://schemas.microsoft.com/office/drawing/2014/main" id="{2E9C5A3E-7DF5-2447-8A50-1FC1322F77FA}"/>
                </a:ext>
              </a:extLst>
            </p:cNvPr>
            <p:cNvSpPr/>
            <p:nvPr/>
          </p:nvSpPr>
          <p:spPr>
            <a:xfrm>
              <a:off x="5956277" y="2824919"/>
              <a:ext cx="395709" cy="376075"/>
            </a:xfrm>
            <a:prstGeom prst="ellipse">
              <a:avLst/>
            </a:prstGeom>
            <a:solidFill>
              <a:srgbClr val="C73A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300" dirty="0">
                <a:latin typeface="Calibri" panose="020F0502020204030204" pitchFamily="34" charset="0"/>
              </a:endParaRPr>
            </a:p>
          </p:txBody>
        </p:sp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79B014B3-E821-5441-9D24-4703064F40D0}"/>
                </a:ext>
              </a:extLst>
            </p:cNvPr>
            <p:cNvSpPr/>
            <p:nvPr/>
          </p:nvSpPr>
          <p:spPr>
            <a:xfrm>
              <a:off x="5892512" y="2805541"/>
              <a:ext cx="424906" cy="4038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300" dirty="0">
                <a:latin typeface="Calibri" panose="020F0502020204030204" pitchFamily="34" charset="0"/>
              </a:endParaRPr>
            </a:p>
          </p:txBody>
        </p:sp>
        <p:sp>
          <p:nvSpPr>
            <p:cNvPr id="22" name="Triángulo 21">
              <a:extLst>
                <a:ext uri="{FF2B5EF4-FFF2-40B4-BE49-F238E27FC236}">
                  <a16:creationId xmlns:a16="http://schemas.microsoft.com/office/drawing/2014/main" id="{B1FC4DB1-9080-BD44-A909-0BB1C0F31135}"/>
                </a:ext>
              </a:extLst>
            </p:cNvPr>
            <p:cNvSpPr/>
            <p:nvPr/>
          </p:nvSpPr>
          <p:spPr>
            <a:xfrm rot="5400000">
              <a:off x="6076285" y="2946262"/>
              <a:ext cx="186870" cy="122381"/>
            </a:xfrm>
            <a:prstGeom prst="triangle">
              <a:avLst/>
            </a:prstGeom>
            <a:solidFill>
              <a:srgbClr val="EE4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300" dirty="0">
                <a:latin typeface="Calibri" panose="020F0502020204030204" pitchFamily="34" charset="0"/>
              </a:endParaRPr>
            </a:p>
          </p:txBody>
        </p:sp>
      </p:grpSp>
      <p:pic>
        <p:nvPicPr>
          <p:cNvPr id="4" name="Imagen 3">
            <a:extLst>
              <a:ext uri="{FF2B5EF4-FFF2-40B4-BE49-F238E27FC236}">
                <a16:creationId xmlns:a16="http://schemas.microsoft.com/office/drawing/2014/main" id="{A4DCCEC3-BAD5-D34D-8DB4-FC66A739614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51388" y="912813"/>
            <a:ext cx="4401272" cy="4321176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  <p:tag name="ARTICULATE_DESIGN_ID_OFFICE THEME" val="Yge96mEv"/>
  <p:tag name="ARTICULATE_SLIDE_COUNT" val="11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4971</TotalTime>
  <Words>1943</Words>
  <Application>Microsoft Office PowerPoint</Application>
  <PresentationFormat>Presentación en pantalla (16:10)</PresentationFormat>
  <Paragraphs>274</Paragraphs>
  <Slides>44</Slides>
  <Notes>39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44</vt:i4>
      </vt:variant>
    </vt:vector>
  </HeadingPairs>
  <TitlesOfParts>
    <vt:vector size="51" baseType="lpstr">
      <vt:lpstr>Arial</vt:lpstr>
      <vt:lpstr>Calibri</vt:lpstr>
      <vt:lpstr>Consolas</vt:lpstr>
      <vt:lpstr>Graphik Bold</vt:lpstr>
      <vt:lpstr>Graphik Regular</vt:lpstr>
      <vt:lpstr>Graphik-Medium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CONEXIÓN CON PDO</vt:lpstr>
      <vt:lpstr>Presentación de PowerPoint</vt:lpstr>
      <vt:lpstr>Presentación de PowerPoint</vt:lpstr>
      <vt:lpstr>Presentación de PowerPoint</vt:lpstr>
      <vt:lpstr>RECUPERANDO FILAS PARA MOSTRARLAS EN FORMATO JSON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ISIL</dc:creator>
  <cp:lastModifiedBy>Christopher Pinedo</cp:lastModifiedBy>
  <cp:revision>541</cp:revision>
  <cp:lastPrinted>2018-01-16T21:42:59Z</cp:lastPrinted>
  <dcterms:created xsi:type="dcterms:W3CDTF">2016-10-06T14:52:02Z</dcterms:created>
  <dcterms:modified xsi:type="dcterms:W3CDTF">2025-04-04T01:45:07Z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5400A83D-B4FE-497C-9E2F-ACF3BA8DEF15</vt:lpwstr>
  </property>
  <property fmtid="{D5CDD505-2E9C-101B-9397-08002B2CF9AE}" pid="3" name="ArticulatePath">
    <vt:lpwstr>plantilla_cursos_presenciales-v3.1.6</vt:lpwstr>
  </property>
</Properties>
</file>